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70" r:id="rId12"/>
    <p:sldId id="269" r:id="rId13"/>
  </p:sldIdLst>
  <p:sldSz cx="12192000" cy="6858000"/>
  <p:notesSz cx="6797675" cy="98567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8" d="100"/>
          <a:sy n="88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45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1231900"/>
            <a:ext cx="5915025" cy="3327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43579"/>
            <a:ext cx="5438140" cy="388111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62238"/>
            <a:ext cx="2945659" cy="494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sz="1200" b="1" i="1">
                <a:latin typeface="Arial"/>
                <a:ea typeface="+mn-ea"/>
                <a:cs typeface="Arial"/>
              </a:rPr>
              <a:t>REMARQUE :</a:t>
            </a:r>
          </a:p>
          <a:p>
            <a:pPr algn="l" defTabSz="914400">
              <a:buNone/>
            </a:pPr>
            <a:r>
              <a:rPr sz="1200" b="0" i="1">
                <a:latin typeface="Arial"/>
                <a:ea typeface="+mn-ea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6/20/2016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6/20/2016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omate.com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UT Phased Array inspection for Aircraft turbine discs</a:t>
            </a:r>
            <a:endParaRPr lang="fr-FR" noProof="1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Perform your inspection with an added value.</a:t>
            </a:r>
            <a:endParaRPr lang="fr-FR" noProof="1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22194"/>
          <a:stretch>
            <a:fillRect/>
          </a:stretch>
        </p:blipFill>
        <p:spPr>
          <a:xfrm>
            <a:off x="6540137" y="0"/>
            <a:ext cx="5651863" cy="6858000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36" y="394645"/>
            <a:ext cx="104110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Get</a:t>
            </a:r>
            <a:r>
              <a:rPr lang="fr-FR" dirty="0" smtClean="0"/>
              <a:t> a </a:t>
            </a:r>
            <a:r>
              <a:rPr lang="fr-FR" dirty="0" err="1" smtClean="0"/>
              <a:t>feasability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1295400" y="1719943"/>
            <a:ext cx="3102429" cy="306212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4544785" y="1730828"/>
            <a:ext cx="3102429" cy="30697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794173" y="1730829"/>
            <a:ext cx="3102429" cy="307594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ZoneTexte 14"/>
          <p:cNvSpPr txBox="1"/>
          <p:nvPr/>
        </p:nvSpPr>
        <p:spPr>
          <a:xfrm>
            <a:off x="1480457" y="1861457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FAAST </a:t>
            </a:r>
            <a:r>
              <a:rPr lang="fr-FR" sz="1600" dirty="0" err="1" smtClean="0"/>
              <a:t>Technology</a:t>
            </a:r>
            <a:r>
              <a:rPr lang="fr-FR" sz="1600" dirty="0" smtClean="0"/>
              <a:t> </a:t>
            </a:r>
            <a:r>
              <a:rPr lang="fr-FR" sz="1600" dirty="0" err="1" smtClean="0"/>
              <a:t>allows</a:t>
            </a:r>
            <a:r>
              <a:rPr lang="fr-FR" sz="1600" dirty="0" smtClean="0"/>
              <a:t> high speed UT inspection, as </a:t>
            </a:r>
            <a:r>
              <a:rPr lang="fr-FR" sz="1600" dirty="0" err="1" smtClean="0"/>
              <a:t>well</a:t>
            </a:r>
            <a:r>
              <a:rPr lang="fr-FR" sz="1600" dirty="0" smtClean="0"/>
              <a:t> as lots of </a:t>
            </a:r>
            <a:r>
              <a:rPr lang="fr-FR" sz="1600" dirty="0" err="1" smtClean="0"/>
              <a:t>flexibility</a:t>
            </a:r>
            <a:r>
              <a:rPr lang="fr-FR" sz="1600" dirty="0" smtClean="0"/>
              <a:t>.</a:t>
            </a:r>
          </a:p>
          <a:p>
            <a:pPr algn="ctr"/>
            <a:r>
              <a:rPr lang="fr-FR" sz="1600" dirty="0" err="1" smtClean="0"/>
              <a:t>Used</a:t>
            </a:r>
            <a:r>
              <a:rPr lang="fr-FR" sz="1600" dirty="0" smtClean="0"/>
              <a:t> to </a:t>
            </a:r>
            <a:r>
              <a:rPr lang="fr-FR" sz="1600" dirty="0" err="1" smtClean="0"/>
              <a:t>equip</a:t>
            </a:r>
            <a:r>
              <a:rPr lang="fr-FR" sz="1600" dirty="0" smtClean="0"/>
              <a:t> new </a:t>
            </a:r>
            <a:r>
              <a:rPr lang="fr-FR" sz="1600" dirty="0" err="1" smtClean="0"/>
              <a:t>lines</a:t>
            </a:r>
            <a:r>
              <a:rPr lang="fr-FR" sz="1600" dirty="0" smtClean="0"/>
              <a:t> or </a:t>
            </a:r>
            <a:r>
              <a:rPr lang="fr-FR" sz="1600" dirty="0" err="1" smtClean="0"/>
              <a:t>retrofitting</a:t>
            </a:r>
            <a:r>
              <a:rPr lang="fr-FR" sz="1600" dirty="0" smtClean="0"/>
              <a:t> </a:t>
            </a:r>
            <a:r>
              <a:rPr lang="fr-FR" sz="1600" dirty="0" err="1" smtClean="0"/>
              <a:t>old</a:t>
            </a:r>
            <a:r>
              <a:rPr lang="fr-FR" sz="1600" dirty="0" smtClean="0"/>
              <a:t> </a:t>
            </a:r>
            <a:r>
              <a:rPr lang="fr-FR" sz="1600" dirty="0" err="1" smtClean="0"/>
              <a:t>electronics</a:t>
            </a:r>
            <a:endParaRPr lang="en-GB" sz="16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724400" y="1861457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 smtClean="0"/>
              <a:t>Socomate</a:t>
            </a:r>
            <a:r>
              <a:rPr lang="fr-FR" sz="1600" dirty="0" smtClean="0"/>
              <a:t> International </a:t>
            </a:r>
            <a:r>
              <a:rPr lang="fr-FR" sz="1600" dirty="0" err="1" smtClean="0"/>
              <a:t>provides</a:t>
            </a:r>
            <a:r>
              <a:rPr lang="fr-FR" sz="1600" dirty="0" smtClean="0"/>
              <a:t> </a:t>
            </a:r>
            <a:r>
              <a:rPr lang="fr-FR" sz="1600" dirty="0" err="1" smtClean="0"/>
              <a:t>complete</a:t>
            </a:r>
            <a:r>
              <a:rPr lang="fr-FR" sz="1600" dirty="0" smtClean="0"/>
              <a:t> </a:t>
            </a:r>
            <a:r>
              <a:rPr lang="fr-FR" sz="1600" dirty="0" err="1" smtClean="0"/>
              <a:t>feasability</a:t>
            </a:r>
            <a:r>
              <a:rPr lang="fr-FR" sz="1600" dirty="0" smtClean="0"/>
              <a:t> </a:t>
            </a:r>
            <a:r>
              <a:rPr lang="fr-FR" sz="1600" dirty="0" err="1" smtClean="0"/>
              <a:t>study</a:t>
            </a:r>
            <a:r>
              <a:rPr lang="fr-FR" sz="1600" dirty="0" smtClean="0"/>
              <a:t> on </a:t>
            </a:r>
            <a:r>
              <a:rPr lang="fr-FR" sz="1600" dirty="0" err="1" smtClean="0"/>
              <a:t>your</a:t>
            </a:r>
            <a:r>
              <a:rPr lang="fr-FR" sz="1600" dirty="0" smtClean="0"/>
              <a:t> </a:t>
            </a:r>
            <a:r>
              <a:rPr lang="fr-FR" sz="1600" dirty="0" err="1" smtClean="0"/>
              <a:t>products</a:t>
            </a:r>
            <a:r>
              <a:rPr lang="fr-FR" sz="1600" dirty="0" smtClean="0"/>
              <a:t>.</a:t>
            </a:r>
          </a:p>
          <a:p>
            <a:pPr algn="ctr"/>
            <a:r>
              <a:rPr lang="fr-FR" sz="1600" dirty="0" smtClean="0"/>
              <a:t>(</a:t>
            </a:r>
            <a:r>
              <a:rPr lang="fr-FR" sz="1600" dirty="0" err="1" smtClean="0"/>
              <a:t>Number</a:t>
            </a:r>
            <a:r>
              <a:rPr lang="fr-FR" sz="1600" dirty="0" smtClean="0"/>
              <a:t> of </a:t>
            </a:r>
            <a:r>
              <a:rPr lang="fr-FR" sz="1600" dirty="0" err="1" smtClean="0"/>
              <a:t>required</a:t>
            </a:r>
            <a:r>
              <a:rPr lang="fr-FR" sz="1600" dirty="0" smtClean="0"/>
              <a:t> </a:t>
            </a:r>
            <a:r>
              <a:rPr lang="fr-FR" sz="1600" dirty="0" err="1" smtClean="0"/>
              <a:t>channels</a:t>
            </a:r>
            <a:r>
              <a:rPr lang="fr-FR" sz="1600" dirty="0" smtClean="0"/>
              <a:t>, Optimal probe, </a:t>
            </a:r>
            <a:r>
              <a:rPr lang="fr-FR" sz="1600" dirty="0" err="1" smtClean="0"/>
              <a:t>number</a:t>
            </a:r>
            <a:r>
              <a:rPr lang="fr-FR" sz="1600" dirty="0" smtClean="0"/>
              <a:t> of </a:t>
            </a:r>
            <a:r>
              <a:rPr lang="fr-FR" sz="1600" dirty="0" err="1" smtClean="0"/>
              <a:t>elements</a:t>
            </a:r>
            <a:r>
              <a:rPr lang="fr-FR" sz="1600" dirty="0" smtClean="0"/>
              <a:t>, sizes, </a:t>
            </a:r>
            <a:r>
              <a:rPr lang="fr-FR" sz="1600" dirty="0" err="1" smtClean="0"/>
              <a:t>shapes</a:t>
            </a:r>
            <a:r>
              <a:rPr lang="fr-FR" sz="1600" dirty="0" smtClean="0"/>
              <a:t>, </a:t>
            </a:r>
            <a:r>
              <a:rPr lang="fr-FR" sz="1600" dirty="0" err="1" smtClean="0"/>
              <a:t>frequency</a:t>
            </a:r>
            <a:r>
              <a:rPr lang="fr-FR" sz="1600" dirty="0" smtClean="0"/>
              <a:t>, …) </a:t>
            </a:r>
            <a:r>
              <a:rPr lang="fr-FR" sz="1600" dirty="0" err="1" smtClean="0"/>
              <a:t>following</a:t>
            </a:r>
            <a:r>
              <a:rPr lang="fr-FR" sz="1600" dirty="0" smtClean="0"/>
              <a:t> </a:t>
            </a:r>
            <a:r>
              <a:rPr lang="fr-FR" sz="1600" dirty="0" err="1" smtClean="0"/>
              <a:t>your</a:t>
            </a:r>
            <a:r>
              <a:rPr lang="fr-FR" sz="1600" dirty="0" smtClean="0"/>
              <a:t> </a:t>
            </a:r>
            <a:r>
              <a:rPr lang="fr-FR" sz="1600" dirty="0" err="1" smtClean="0"/>
              <a:t>requirements</a:t>
            </a:r>
            <a:endParaRPr lang="en-GB" sz="1600" dirty="0"/>
          </a:p>
        </p:txBody>
      </p:sp>
      <p:sp>
        <p:nvSpPr>
          <p:cNvPr id="17" name="ZoneTexte 16"/>
          <p:cNvSpPr txBox="1"/>
          <p:nvPr/>
        </p:nvSpPr>
        <p:spPr>
          <a:xfrm>
            <a:off x="7968343" y="1839685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Worldwide supplier of OEM UT </a:t>
            </a:r>
            <a:r>
              <a:rPr lang="fr-FR" sz="1600" dirty="0" err="1" smtClean="0"/>
              <a:t>electronics</a:t>
            </a:r>
            <a:r>
              <a:rPr lang="fr-FR" sz="1600" dirty="0" smtClean="0"/>
              <a:t>, </a:t>
            </a:r>
            <a:r>
              <a:rPr lang="fr-FR" sz="1600" dirty="0" err="1" smtClean="0"/>
              <a:t>coming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the </a:t>
            </a:r>
            <a:r>
              <a:rPr lang="fr-FR" sz="1600" dirty="0" err="1" smtClean="0"/>
              <a:t>most</a:t>
            </a:r>
            <a:r>
              <a:rPr lang="fr-FR" sz="1600" dirty="0" smtClean="0"/>
              <a:t> </a:t>
            </a:r>
            <a:r>
              <a:rPr lang="fr-FR" sz="1600" dirty="0" err="1" smtClean="0"/>
              <a:t>complete</a:t>
            </a:r>
            <a:r>
              <a:rPr lang="fr-FR" sz="1600" dirty="0" smtClean="0"/>
              <a:t> &amp; </a:t>
            </a:r>
            <a:r>
              <a:rPr lang="fr-FR" sz="1600" dirty="0" err="1" smtClean="0"/>
              <a:t>friendly</a:t>
            </a:r>
            <a:r>
              <a:rPr lang="fr-FR" sz="1600" dirty="0" smtClean="0"/>
              <a:t> SDK, to </a:t>
            </a:r>
            <a:r>
              <a:rPr lang="fr-FR" sz="1600" dirty="0" err="1" smtClean="0"/>
              <a:t>customize</a:t>
            </a:r>
            <a:r>
              <a:rPr lang="fr-FR" sz="1600" dirty="0" smtClean="0"/>
              <a:t> </a:t>
            </a:r>
            <a:r>
              <a:rPr lang="fr-FR" sz="1600" dirty="0" err="1" smtClean="0"/>
              <a:t>your</a:t>
            </a:r>
            <a:r>
              <a:rPr lang="fr-FR" sz="1600" dirty="0" smtClean="0"/>
              <a:t> </a:t>
            </a:r>
            <a:r>
              <a:rPr lang="fr-FR" sz="1600" dirty="0" err="1" smtClean="0"/>
              <a:t>own</a:t>
            </a:r>
            <a:r>
              <a:rPr lang="fr-FR" sz="1600" dirty="0" smtClean="0"/>
              <a:t> application</a:t>
            </a:r>
            <a:endParaRPr lang="en-GB" sz="1600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0" y="5770605"/>
            <a:ext cx="122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152400" y="5923005"/>
            <a:ext cx="122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V="1">
            <a:off x="304800" y="6075405"/>
            <a:ext cx="1220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855" y="3551830"/>
            <a:ext cx="2147186" cy="109721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865" y="3884443"/>
            <a:ext cx="104110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1" smtClean="0"/>
              <a:t>Advantages and conclusion</a:t>
            </a:r>
            <a:endParaRPr lang="fr-FR" noProof="1"/>
          </a:p>
        </p:txBody>
      </p:sp>
      <p:pic>
        <p:nvPicPr>
          <p:cNvPr id="14" name="Espace réservé pour une image  13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3" name="Espace réservé du contenu 5"/>
          <p:cNvSpPr txBox="1">
            <a:spLocks/>
          </p:cNvSpPr>
          <p:nvPr/>
        </p:nvSpPr>
        <p:spPr>
          <a:xfrm>
            <a:off x="280713" y="1750899"/>
            <a:ext cx="5533191" cy="43434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5850" lvl="2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High speed </a:t>
            </a:r>
            <a:r>
              <a:rPr lang="fr-FR" sz="1600" dirty="0" err="1" smtClean="0"/>
              <a:t>testing</a:t>
            </a:r>
            <a:r>
              <a:rPr lang="fr-FR" sz="1600" dirty="0" smtClean="0"/>
              <a:t> </a:t>
            </a:r>
            <a:r>
              <a:rPr lang="fr-FR" sz="1600" dirty="0" err="1" smtClean="0"/>
              <a:t>coming</a:t>
            </a:r>
            <a:r>
              <a:rPr lang="fr-FR" sz="1600" dirty="0" smtClean="0"/>
              <a:t> </a:t>
            </a:r>
            <a:r>
              <a:rPr lang="fr-FR" sz="1600" dirty="0" err="1" smtClean="0"/>
              <a:t>along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lots of </a:t>
            </a:r>
            <a:r>
              <a:rPr lang="fr-FR" sz="1600" dirty="0" err="1" smtClean="0"/>
              <a:t>flexibility</a:t>
            </a:r>
            <a:endParaRPr lang="fr-FR" sz="1600" dirty="0" smtClean="0"/>
          </a:p>
          <a:p>
            <a:pPr marL="1085850" lvl="2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A performance </a:t>
            </a:r>
            <a:r>
              <a:rPr lang="fr-FR" sz="1600" dirty="0" err="1" smtClean="0"/>
              <a:t>that</a:t>
            </a:r>
            <a:r>
              <a:rPr lang="fr-FR" sz="1600" dirty="0" smtClean="0"/>
              <a:t> not </a:t>
            </a:r>
            <a:r>
              <a:rPr lang="fr-FR" sz="1600" dirty="0" err="1" smtClean="0"/>
              <a:t>decrease</a:t>
            </a:r>
            <a:r>
              <a:rPr lang="fr-FR" sz="1600" dirty="0" smtClean="0"/>
              <a:t> the </a:t>
            </a:r>
            <a:r>
              <a:rPr lang="fr-FR" sz="1600" dirty="0" err="1" smtClean="0"/>
              <a:t>quality</a:t>
            </a:r>
            <a:endParaRPr lang="fr-FR" sz="1600" dirty="0" smtClean="0"/>
          </a:p>
          <a:p>
            <a:pPr marL="1085850" lvl="2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 smtClean="0"/>
              <a:t>A team of experts at </a:t>
            </a:r>
            <a:r>
              <a:rPr lang="fr-FR" sz="1600" dirty="0" err="1" smtClean="0"/>
              <a:t>your</a:t>
            </a:r>
            <a:r>
              <a:rPr lang="fr-FR" sz="1600" dirty="0" smtClean="0"/>
              <a:t> service</a:t>
            </a:r>
          </a:p>
          <a:p>
            <a:pPr marL="1085850" lvl="2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/>
              <a:t>Feasability</a:t>
            </a:r>
            <a:r>
              <a:rPr lang="fr-FR" sz="1600" dirty="0" smtClean="0"/>
              <a:t> </a:t>
            </a:r>
            <a:r>
              <a:rPr lang="fr-FR" sz="1600" dirty="0" err="1" smtClean="0"/>
              <a:t>studies</a:t>
            </a:r>
            <a:r>
              <a:rPr lang="fr-FR" sz="1600" dirty="0" smtClean="0"/>
              <a:t> on </a:t>
            </a:r>
            <a:r>
              <a:rPr lang="fr-FR" sz="1600" dirty="0" err="1" smtClean="0"/>
              <a:t>samples</a:t>
            </a:r>
            <a:r>
              <a:rPr lang="fr-FR" sz="1600" dirty="0" smtClean="0"/>
              <a:t> in </a:t>
            </a:r>
            <a:r>
              <a:rPr lang="fr-FR" sz="1600" dirty="0" err="1" smtClean="0"/>
              <a:t>Socomate’s</a:t>
            </a:r>
            <a:r>
              <a:rPr lang="fr-FR" sz="1600" dirty="0" smtClean="0"/>
              <a:t> </a:t>
            </a:r>
            <a:r>
              <a:rPr lang="fr-FR" sz="1600" dirty="0" err="1" smtClean="0"/>
              <a:t>laboratory</a:t>
            </a:r>
            <a:r>
              <a:rPr lang="fr-FR" sz="1600" dirty="0" smtClean="0"/>
              <a:t>, or on-site </a:t>
            </a:r>
          </a:p>
          <a:p>
            <a:pPr marL="1085850" lvl="2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/>
              <a:t>Reducing</a:t>
            </a:r>
            <a:r>
              <a:rPr lang="fr-FR" sz="1600" dirty="0" smtClean="0"/>
              <a:t> the </a:t>
            </a:r>
            <a:r>
              <a:rPr lang="fr-FR" sz="1600" dirty="0" err="1" smtClean="0"/>
              <a:t>number</a:t>
            </a:r>
            <a:r>
              <a:rPr lang="fr-FR" sz="1600" dirty="0" smtClean="0"/>
              <a:t> of </a:t>
            </a:r>
            <a:r>
              <a:rPr lang="fr-FR" sz="1600" dirty="0" err="1" smtClean="0"/>
              <a:t>required</a:t>
            </a:r>
            <a:r>
              <a:rPr lang="fr-FR" sz="1600" dirty="0" smtClean="0"/>
              <a:t> probes and/or </a:t>
            </a:r>
            <a:r>
              <a:rPr lang="fr-FR" sz="1600" dirty="0" err="1" smtClean="0"/>
              <a:t>mechanics</a:t>
            </a:r>
            <a:endParaRPr lang="fr-FR" sz="1600" dirty="0" smtClean="0"/>
          </a:p>
          <a:p>
            <a:pPr marL="1085850" lvl="2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600" dirty="0" err="1" smtClean="0"/>
              <a:t>Ideal</a:t>
            </a:r>
            <a:r>
              <a:rPr lang="fr-FR" sz="1600" dirty="0" smtClean="0"/>
              <a:t> for </a:t>
            </a:r>
            <a:r>
              <a:rPr lang="fr-FR" sz="1600" dirty="0" err="1" smtClean="0"/>
              <a:t>equipping</a:t>
            </a:r>
            <a:r>
              <a:rPr lang="fr-FR" sz="1600" dirty="0" smtClean="0"/>
              <a:t> new </a:t>
            </a:r>
            <a:r>
              <a:rPr lang="fr-FR" sz="1600" dirty="0" err="1" smtClean="0"/>
              <a:t>lines</a:t>
            </a:r>
            <a:r>
              <a:rPr lang="fr-FR" sz="1600" dirty="0" smtClean="0"/>
              <a:t> or </a:t>
            </a:r>
            <a:r>
              <a:rPr lang="fr-FR" sz="1600" dirty="0" err="1" smtClean="0"/>
              <a:t>retrofitting</a:t>
            </a:r>
            <a:r>
              <a:rPr lang="fr-FR" sz="1600" dirty="0" smtClean="0"/>
              <a:t> </a:t>
            </a:r>
            <a:r>
              <a:rPr lang="fr-FR" sz="1600" dirty="0" err="1" smtClean="0"/>
              <a:t>old</a:t>
            </a:r>
            <a:r>
              <a:rPr lang="fr-FR" sz="1600" dirty="0" smtClean="0"/>
              <a:t> </a:t>
            </a:r>
            <a:r>
              <a:rPr lang="fr-FR" sz="1600" dirty="0" err="1" smtClean="0"/>
              <a:t>electronics</a:t>
            </a:r>
            <a:endParaRPr lang="fr-FR" sz="16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fr-FR" sz="1600" dirty="0"/>
          </a:p>
          <a:p>
            <a:pPr lvl="2"/>
            <a:endParaRPr lang="en-GB" sz="1600" dirty="0"/>
          </a:p>
        </p:txBody>
      </p:sp>
      <p:sp>
        <p:nvSpPr>
          <p:cNvPr id="15" name="Espace réservé du contenu 3"/>
          <p:cNvSpPr txBox="1">
            <a:spLocks/>
          </p:cNvSpPr>
          <p:nvPr/>
        </p:nvSpPr>
        <p:spPr>
          <a:xfrm>
            <a:off x="7041657" y="5563903"/>
            <a:ext cx="3162548" cy="40615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Thank</a:t>
            </a:r>
            <a:r>
              <a:rPr lang="fr-FR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you</a:t>
            </a:r>
            <a:endParaRPr lang="fr-FR" sz="1800" b="1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Espace réservé du contenu 3"/>
          <p:cNvSpPr txBox="1">
            <a:spLocks/>
          </p:cNvSpPr>
          <p:nvPr/>
        </p:nvSpPr>
        <p:spPr>
          <a:xfrm>
            <a:off x="327222" y="5442916"/>
            <a:ext cx="5588293" cy="406152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 algn="ctr">
              <a:buNone/>
            </a:pP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Interested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or 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having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a </a:t>
            </a:r>
            <a:r>
              <a:rPr lang="fr-FR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project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? Contact </a:t>
            </a:r>
            <a: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 to have a </a:t>
            </a:r>
            <a:r>
              <a:rPr lang="fr-FR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more information</a:t>
            </a: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itre 4"/>
          <p:cNvSpPr txBox="1">
            <a:spLocks/>
          </p:cNvSpPr>
          <p:nvPr/>
        </p:nvSpPr>
        <p:spPr>
          <a:xfrm>
            <a:off x="3134562" y="6209730"/>
            <a:ext cx="5613652" cy="53366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600" dirty="0" err="1" smtClean="0"/>
              <a:t>Visit</a:t>
            </a:r>
            <a:r>
              <a:rPr lang="fr-FR" sz="1600" dirty="0" smtClean="0"/>
              <a:t> us : </a:t>
            </a:r>
            <a:r>
              <a:rPr lang="fr-FR" sz="1600" dirty="0" smtClean="0">
                <a:solidFill>
                  <a:schemeClr val="accent1"/>
                </a:solidFill>
                <a:hlinkClick r:id="rId3"/>
              </a:rPr>
              <a:t>www.socomate.com</a:t>
            </a:r>
            <a:endParaRPr lang="fr-FR" sz="1600" dirty="0" smtClean="0">
              <a:solidFill>
                <a:schemeClr val="accent1"/>
              </a:solidFill>
            </a:endParaRPr>
          </a:p>
          <a:p>
            <a:pPr algn="ctr"/>
            <a:r>
              <a:rPr lang="fr-FR" sz="1600" dirty="0" smtClean="0"/>
              <a:t>Sales contact : Xavier.harrich@socomate.fr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019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Summary	</a:t>
            </a:r>
            <a:endParaRPr lang="fr-FR" noProof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595959"/>
              </a:buClr>
            </a:pPr>
            <a:r>
              <a:rPr lang="fr-FR" sz="1600" noProof="1" smtClean="0"/>
              <a:t>Presentation of FAAST technology 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Turbine UT inspection with Multi-angle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Turbine UT inspection with Multi-focus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Reference’s Introduction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Example of A-Scans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Results Analysis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Get a feasability study on your products with Socomate</a:t>
            </a:r>
          </a:p>
          <a:p>
            <a:pPr>
              <a:buClr>
                <a:srgbClr val="595959"/>
              </a:buClr>
            </a:pPr>
            <a:r>
              <a:rPr lang="fr-FR" sz="1600" noProof="1" smtClean="0"/>
              <a:t>Advantages and conclusion</a:t>
            </a:r>
            <a:endParaRPr lang="fr-FR" sz="1600" noProof="1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9" y="1790699"/>
            <a:ext cx="4114800" cy="308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Presentation of FAAST technology</a:t>
            </a:r>
            <a:endParaRPr lang="fr-FR" noProof="1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1080103" y="4434114"/>
            <a:ext cx="4216400" cy="2254554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>
              <a:buClr>
                <a:srgbClr val="595959"/>
              </a:buClr>
            </a:pPr>
            <a:r>
              <a:rPr lang="fr-FR" sz="1800" b="1" u="sng" noProof="1" smtClean="0"/>
              <a:t>Capabilities presented:</a:t>
            </a:r>
          </a:p>
          <a:p>
            <a:pPr>
              <a:buClr>
                <a:srgbClr val="595959"/>
              </a:buClr>
            </a:pPr>
            <a:r>
              <a:rPr lang="fr-FR" sz="1600" noProof="1" smtClean="0">
                <a:solidFill>
                  <a:srgbClr val="0070C0"/>
                </a:solidFill>
              </a:rPr>
              <a:t>Multi-angle:</a:t>
            </a:r>
            <a:r>
              <a:rPr lang="fr-FR" sz="1600" noProof="1" smtClean="0"/>
              <a:t> Transmit multiple oriented beams in 1 single shot with real time data processing</a:t>
            </a:r>
          </a:p>
          <a:p>
            <a:pPr>
              <a:buClr>
                <a:srgbClr val="595959"/>
              </a:buClr>
            </a:pPr>
            <a:r>
              <a:rPr lang="fr-FR" sz="1600" noProof="1" smtClean="0">
                <a:solidFill>
                  <a:srgbClr val="0070C0"/>
                </a:solidFill>
              </a:rPr>
              <a:t>Multi-focus: </a:t>
            </a:r>
            <a:r>
              <a:rPr lang="fr-FR" sz="1600" noProof="1" smtClean="0"/>
              <a:t>Transmit multiple focused beams in 1 single shot with real time data processing</a:t>
            </a:r>
          </a:p>
          <a:p>
            <a:pPr>
              <a:buClr>
                <a:srgbClr val="595959"/>
              </a:buClr>
            </a:pPr>
            <a:endParaRPr lang="fr-FR" sz="1200" noProof="1" smtClean="0"/>
          </a:p>
        </p:txBody>
      </p:sp>
      <p:sp>
        <p:nvSpPr>
          <p:cNvPr id="10" name="Espace réservé du contenu 3"/>
          <p:cNvSpPr txBox="1">
            <a:spLocks/>
          </p:cNvSpPr>
          <p:nvPr/>
        </p:nvSpPr>
        <p:spPr>
          <a:xfrm>
            <a:off x="2134350" y="3715592"/>
            <a:ext cx="3162548" cy="5104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dirty="0" err="1" smtClean="0"/>
              <a:t>Certified</a:t>
            </a:r>
            <a:r>
              <a:rPr lang="fr-FR" sz="1600" dirty="0" smtClean="0"/>
              <a:t> ISO 18563-1 </a:t>
            </a:r>
            <a:r>
              <a:rPr lang="fr-FR" sz="1600" dirty="0" err="1" smtClean="0"/>
              <a:t>according</a:t>
            </a:r>
            <a:r>
              <a:rPr lang="fr-FR" sz="1600" dirty="0" smtClean="0"/>
              <a:t> to </a:t>
            </a:r>
            <a:r>
              <a:rPr lang="fr-FR" sz="1600" dirty="0" err="1" smtClean="0"/>
              <a:t>Phased</a:t>
            </a:r>
            <a:r>
              <a:rPr lang="fr-FR" sz="1600" dirty="0" smtClean="0"/>
              <a:t> </a:t>
            </a:r>
            <a:r>
              <a:rPr lang="fr-FR" sz="1600" dirty="0" err="1" smtClean="0"/>
              <a:t>Array</a:t>
            </a:r>
            <a:r>
              <a:rPr lang="fr-FR" sz="1600" dirty="0" smtClean="0"/>
              <a:t> standard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6532639" y="2475064"/>
            <a:ext cx="5540828" cy="311018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595959"/>
              </a:buClr>
            </a:pPr>
            <a:r>
              <a:rPr lang="fr-FR" sz="1600" noProof="1" smtClean="0">
                <a:solidFill>
                  <a:srgbClr val="0070C0"/>
                </a:solidFill>
              </a:rPr>
              <a:t>FAAST-PA</a:t>
            </a:r>
            <a:r>
              <a:rPr lang="fr-FR" sz="1600" noProof="1" smtClean="0"/>
              <a:t> is a Phased Array system much more powerful than standard ones. Due to its capacity, it provides </a:t>
            </a:r>
            <a:r>
              <a:rPr lang="fr-FR" sz="1600" noProof="1" smtClean="0">
                <a:solidFill>
                  <a:srgbClr val="0070C0"/>
                </a:solidFill>
              </a:rPr>
              <a:t>high productivity for UT testing lines</a:t>
            </a:r>
            <a:r>
              <a:rPr lang="fr-FR" sz="1600" noProof="1" smtClean="0"/>
              <a:t>, with high flexibility.</a:t>
            </a:r>
          </a:p>
          <a:p>
            <a:pPr algn="just">
              <a:buClr>
                <a:srgbClr val="595959"/>
              </a:buClr>
            </a:pPr>
            <a:r>
              <a:rPr lang="fr-FR" sz="1600" noProof="1" smtClean="0"/>
              <a:t>The product is coming with a full Software Development Kit to supply high possibility regarding application Software.</a:t>
            </a:r>
          </a:p>
          <a:p>
            <a:pPr algn="just">
              <a:buClr>
                <a:srgbClr val="595959"/>
              </a:buClr>
            </a:pPr>
            <a:r>
              <a:rPr lang="fr-FR" sz="1600" noProof="1" smtClean="0"/>
              <a:t>All parameters, such angles, are configurable through Software settings and is as easy to use as standard product, the only difference is; </a:t>
            </a:r>
            <a:r>
              <a:rPr lang="fr-FR" sz="1600" noProof="1" smtClean="0">
                <a:solidFill>
                  <a:srgbClr val="0070C0"/>
                </a:solidFill>
              </a:rPr>
              <a:t>All beams are generated simultenaously.</a:t>
            </a:r>
            <a:endParaRPr lang="fr-FR" sz="1600" noProof="1">
              <a:solidFill>
                <a:srgbClr val="0070C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96" y="2022123"/>
            <a:ext cx="3182119" cy="162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23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UT turbine discs inspection </a:t>
            </a:r>
            <a:r>
              <a:rPr lang="fr-FR" dirty="0" err="1" smtClean="0"/>
              <a:t>using</a:t>
            </a:r>
            <a:r>
              <a:rPr lang="fr-FR" dirty="0" smtClean="0"/>
              <a:t> Multi-angle</a:t>
            </a:r>
            <a:endParaRPr lang="en-GB" dirty="0"/>
          </a:p>
        </p:txBody>
      </p:sp>
      <p:sp>
        <p:nvSpPr>
          <p:cNvPr id="30" name="ZoneTexte 29"/>
          <p:cNvSpPr txBox="1"/>
          <p:nvPr/>
        </p:nvSpPr>
        <p:spPr>
          <a:xfrm>
            <a:off x="1946249" y="1707737"/>
            <a:ext cx="190432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Standard Inspection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460854" y="1621556"/>
            <a:ext cx="25772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UT FAAST </a:t>
            </a:r>
            <a:r>
              <a:rPr lang="fr-FR" sz="1400" dirty="0" err="1" smtClean="0"/>
              <a:t>Phased</a:t>
            </a:r>
            <a:r>
              <a:rPr lang="fr-FR" sz="1400" dirty="0" smtClean="0"/>
              <a:t> </a:t>
            </a:r>
            <a:r>
              <a:rPr lang="fr-FR" sz="1400" dirty="0" err="1" smtClean="0"/>
              <a:t>Array</a:t>
            </a:r>
            <a:r>
              <a:rPr lang="fr-FR" sz="1400" dirty="0" smtClean="0"/>
              <a:t>      Multi-angle</a:t>
            </a: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2822341" y="3109323"/>
            <a:ext cx="2939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6"/>
          <p:cNvSpPr>
            <a:spLocks noChangeArrowheads="1"/>
          </p:cNvSpPr>
          <p:nvPr/>
        </p:nvSpPr>
        <p:spPr bwMode="auto">
          <a:xfrm>
            <a:off x="2468703" y="4808714"/>
            <a:ext cx="2939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Organigramme : Disque magnétique 4"/>
          <p:cNvSpPr/>
          <p:nvPr/>
        </p:nvSpPr>
        <p:spPr>
          <a:xfrm>
            <a:off x="8074551" y="2150076"/>
            <a:ext cx="3219523" cy="1507523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e 55"/>
          <p:cNvGrpSpPr/>
          <p:nvPr/>
        </p:nvGrpSpPr>
        <p:grpSpPr>
          <a:xfrm rot="16200000">
            <a:off x="7463697" y="2563321"/>
            <a:ext cx="370177" cy="739025"/>
            <a:chOff x="5174342" y="239471"/>
            <a:chExt cx="319315" cy="657174"/>
          </a:xfrm>
        </p:grpSpPr>
        <p:sp>
          <p:nvSpPr>
            <p:cNvPr id="64" name="Rectangle 63"/>
            <p:cNvSpPr/>
            <p:nvPr/>
          </p:nvSpPr>
          <p:spPr>
            <a:xfrm>
              <a:off x="5174342" y="239471"/>
              <a:ext cx="319315" cy="2031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9" name="Connecteur droit avec flèche 58"/>
            <p:cNvCxnSpPr/>
            <p:nvPr/>
          </p:nvCxnSpPr>
          <p:spPr>
            <a:xfrm>
              <a:off x="5334000" y="457184"/>
              <a:ext cx="0" cy="43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rot="600000">
              <a:off x="5263924" y="457389"/>
              <a:ext cx="0" cy="43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avec flèche 60"/>
            <p:cNvCxnSpPr/>
            <p:nvPr/>
          </p:nvCxnSpPr>
          <p:spPr>
            <a:xfrm rot="21000000">
              <a:off x="5400676" y="464645"/>
              <a:ext cx="0" cy="43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llipse 14"/>
          <p:cNvSpPr/>
          <p:nvPr/>
        </p:nvSpPr>
        <p:spPr>
          <a:xfrm>
            <a:off x="9193428" y="2440460"/>
            <a:ext cx="1028288" cy="155668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rganigramme : Disque magnétique 70"/>
          <p:cNvSpPr/>
          <p:nvPr/>
        </p:nvSpPr>
        <p:spPr>
          <a:xfrm>
            <a:off x="1208313" y="5156887"/>
            <a:ext cx="3219523" cy="1507523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2" name="Groupe 71"/>
          <p:cNvGrpSpPr/>
          <p:nvPr/>
        </p:nvGrpSpPr>
        <p:grpSpPr>
          <a:xfrm rot="16200000">
            <a:off x="593379" y="5574212"/>
            <a:ext cx="370177" cy="730865"/>
            <a:chOff x="5174342" y="239471"/>
            <a:chExt cx="319315" cy="649918"/>
          </a:xfrm>
        </p:grpSpPr>
        <p:sp>
          <p:nvSpPr>
            <p:cNvPr id="73" name="Rectangle 72"/>
            <p:cNvSpPr/>
            <p:nvPr/>
          </p:nvSpPr>
          <p:spPr>
            <a:xfrm>
              <a:off x="5174342" y="239471"/>
              <a:ext cx="319315" cy="2031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5" name="Connecteur droit avec flèche 74"/>
            <p:cNvCxnSpPr/>
            <p:nvPr/>
          </p:nvCxnSpPr>
          <p:spPr>
            <a:xfrm rot="600000">
              <a:off x="5263924" y="457389"/>
              <a:ext cx="0" cy="43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Ellipse 76"/>
          <p:cNvSpPr/>
          <p:nvPr/>
        </p:nvSpPr>
        <p:spPr>
          <a:xfrm>
            <a:off x="2327190" y="5447271"/>
            <a:ext cx="1028288" cy="155668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rganigramme : Disque magnétique 77"/>
          <p:cNvSpPr/>
          <p:nvPr/>
        </p:nvSpPr>
        <p:spPr>
          <a:xfrm>
            <a:off x="1200075" y="3628769"/>
            <a:ext cx="3219523" cy="1507523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" name="Groupe 78"/>
          <p:cNvGrpSpPr/>
          <p:nvPr/>
        </p:nvGrpSpPr>
        <p:grpSpPr>
          <a:xfrm rot="16200000">
            <a:off x="589221" y="4042014"/>
            <a:ext cx="370177" cy="739025"/>
            <a:chOff x="5174342" y="239471"/>
            <a:chExt cx="319315" cy="657174"/>
          </a:xfrm>
        </p:grpSpPr>
        <p:sp>
          <p:nvSpPr>
            <p:cNvPr id="80" name="Rectangle 79"/>
            <p:cNvSpPr/>
            <p:nvPr/>
          </p:nvSpPr>
          <p:spPr>
            <a:xfrm>
              <a:off x="5174342" y="239471"/>
              <a:ext cx="319315" cy="2031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3" name="Connecteur droit avec flèche 82"/>
            <p:cNvCxnSpPr/>
            <p:nvPr/>
          </p:nvCxnSpPr>
          <p:spPr>
            <a:xfrm rot="21000000">
              <a:off x="5400676" y="464645"/>
              <a:ext cx="0" cy="43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Ellipse 83"/>
          <p:cNvSpPr/>
          <p:nvPr/>
        </p:nvSpPr>
        <p:spPr>
          <a:xfrm>
            <a:off x="2318952" y="3919153"/>
            <a:ext cx="1028288" cy="155668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Organigramme : Disque magnétique 85"/>
          <p:cNvSpPr/>
          <p:nvPr/>
        </p:nvSpPr>
        <p:spPr>
          <a:xfrm>
            <a:off x="1241265" y="2150077"/>
            <a:ext cx="3219523" cy="1507523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7" name="Groupe 86"/>
          <p:cNvGrpSpPr/>
          <p:nvPr/>
        </p:nvGrpSpPr>
        <p:grpSpPr>
          <a:xfrm rot="16200000">
            <a:off x="626216" y="2567517"/>
            <a:ext cx="370177" cy="730635"/>
            <a:chOff x="5174342" y="239471"/>
            <a:chExt cx="319315" cy="649713"/>
          </a:xfrm>
        </p:grpSpPr>
        <p:sp>
          <p:nvSpPr>
            <p:cNvPr id="88" name="Rectangle 87"/>
            <p:cNvSpPr/>
            <p:nvPr/>
          </p:nvSpPr>
          <p:spPr>
            <a:xfrm>
              <a:off x="5174342" y="239471"/>
              <a:ext cx="319315" cy="2031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9" name="Connecteur droit avec flèche 88"/>
            <p:cNvCxnSpPr/>
            <p:nvPr/>
          </p:nvCxnSpPr>
          <p:spPr>
            <a:xfrm>
              <a:off x="5334000" y="457184"/>
              <a:ext cx="0" cy="43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Ellipse 91"/>
          <p:cNvSpPr/>
          <p:nvPr/>
        </p:nvSpPr>
        <p:spPr>
          <a:xfrm>
            <a:off x="2360142" y="2440461"/>
            <a:ext cx="1028288" cy="155668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ZoneTexte 92"/>
          <p:cNvSpPr txBox="1"/>
          <p:nvPr/>
        </p:nvSpPr>
        <p:spPr>
          <a:xfrm>
            <a:off x="318774" y="3429000"/>
            <a:ext cx="193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 (or </a:t>
            </a:r>
            <a:r>
              <a:rPr lang="fr-FR" sz="1400" dirty="0" err="1" smtClean="0"/>
              <a:t>Conventional</a:t>
            </a:r>
            <a:r>
              <a:rPr lang="fr-FR" sz="1400" dirty="0" smtClean="0"/>
              <a:t>) Probe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6920520" y="2433397"/>
            <a:ext cx="961620" cy="30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 Probe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4783776" y="1626642"/>
            <a:ext cx="262444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 Narrow" panose="020B0606020202030204" pitchFamily="34" charset="0"/>
              </a:rPr>
              <a:t>Multi-angle inspection for </a:t>
            </a:r>
            <a:r>
              <a:rPr lang="fr-FR" sz="2000" b="1" dirty="0" err="1" smtClean="0">
                <a:latin typeface="Arial Narrow" panose="020B0606020202030204" pitchFamily="34" charset="0"/>
              </a:rPr>
              <a:t>e.g</a:t>
            </a:r>
            <a:r>
              <a:rPr lang="fr-FR" sz="2000" b="1" dirty="0" smtClean="0">
                <a:latin typeface="Arial Narrow" panose="020B0606020202030204" pitchFamily="34" charset="0"/>
              </a:rPr>
              <a:t> 0°and ± 5°</a:t>
            </a:r>
            <a:endParaRPr lang="en-GB" sz="2000" b="1" dirty="0">
              <a:latin typeface="Arial Narrow" panose="020B0606020202030204" pitchFamily="34" charset="0"/>
            </a:endParaRPr>
          </a:p>
        </p:txBody>
      </p:sp>
      <p:sp>
        <p:nvSpPr>
          <p:cNvPr id="96" name="Espace réservé du contenu 2"/>
          <p:cNvSpPr>
            <a:spLocks noGrp="1"/>
          </p:cNvSpPr>
          <p:nvPr>
            <p:ph idx="1"/>
          </p:nvPr>
        </p:nvSpPr>
        <p:spPr>
          <a:xfrm>
            <a:off x="7272867" y="3747139"/>
            <a:ext cx="3562598" cy="2889518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fr-FR" sz="1400" b="1" u="sng" dirty="0" smtClean="0"/>
              <a:t>Standard Inspection:</a:t>
            </a:r>
            <a:r>
              <a:rPr lang="fr-FR" sz="1400" dirty="0" smtClean="0"/>
              <a:t> </a:t>
            </a:r>
            <a:r>
              <a:rPr lang="fr-FR" sz="1400" dirty="0" err="1" smtClean="0"/>
              <a:t>Several</a:t>
            </a:r>
            <a:r>
              <a:rPr lang="fr-FR" sz="1400" dirty="0" smtClean="0"/>
              <a:t> inspection </a:t>
            </a:r>
            <a:r>
              <a:rPr lang="fr-FR" sz="1400" dirty="0" err="1" smtClean="0"/>
              <a:t>runs</a:t>
            </a:r>
            <a:r>
              <a:rPr lang="fr-FR" sz="1400" dirty="0" smtClean="0"/>
              <a:t> are </a:t>
            </a:r>
            <a:r>
              <a:rPr lang="fr-FR" sz="1400" dirty="0" err="1" smtClean="0"/>
              <a:t>needed</a:t>
            </a:r>
            <a:r>
              <a:rPr lang="fr-FR" sz="1400" dirty="0" smtClean="0"/>
              <a:t>, </a:t>
            </a:r>
            <a:r>
              <a:rPr lang="fr-FR" sz="1400" dirty="0" err="1" smtClean="0"/>
              <a:t>according</a:t>
            </a:r>
            <a:r>
              <a:rPr lang="fr-FR" sz="1400" dirty="0" smtClean="0"/>
              <a:t> to the </a:t>
            </a:r>
            <a:r>
              <a:rPr lang="fr-FR" sz="1400" dirty="0" err="1" smtClean="0"/>
              <a:t>required</a:t>
            </a:r>
            <a:r>
              <a:rPr lang="fr-FR" sz="1400" dirty="0" smtClean="0"/>
              <a:t> angles. 3 inspections </a:t>
            </a:r>
            <a:r>
              <a:rPr lang="fr-FR" sz="1400" dirty="0" err="1" smtClean="0"/>
              <a:t>would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necessary</a:t>
            </a:r>
            <a:r>
              <a:rPr lang="fr-FR" sz="1400" dirty="0" smtClean="0"/>
              <a:t> to </a:t>
            </a:r>
            <a:r>
              <a:rPr lang="fr-FR" sz="1400" dirty="0" err="1" smtClean="0"/>
              <a:t>perform</a:t>
            </a:r>
            <a:r>
              <a:rPr lang="fr-FR" sz="1400" dirty="0" smtClean="0"/>
              <a:t> the </a:t>
            </a:r>
            <a:r>
              <a:rPr lang="fr-FR" sz="1400" dirty="0" err="1" smtClean="0"/>
              <a:t>fully</a:t>
            </a:r>
            <a:r>
              <a:rPr lang="fr-FR" sz="1400" dirty="0" smtClean="0"/>
              <a:t> control</a:t>
            </a:r>
          </a:p>
          <a:p>
            <a:pPr algn="just"/>
            <a:r>
              <a:rPr lang="fr-FR" sz="1400" b="1" u="sng" dirty="0" smtClean="0"/>
              <a:t>UT FAAST Inspection: </a:t>
            </a:r>
            <a:r>
              <a:rPr lang="fr-FR" sz="1400" dirty="0" smtClean="0"/>
              <a:t>ONE SHOT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required</a:t>
            </a:r>
            <a:r>
              <a:rPr lang="fr-FR" sz="1400" dirty="0" smtClean="0"/>
              <a:t> for multiple angles </a:t>
            </a:r>
            <a:r>
              <a:rPr lang="fr-FR" sz="1400" dirty="0" err="1" smtClean="0"/>
              <a:t>using</a:t>
            </a:r>
            <a:r>
              <a:rPr lang="fr-FR" sz="1400" dirty="0" smtClean="0"/>
              <a:t> </a:t>
            </a:r>
            <a:r>
              <a:rPr lang="fr-FR" sz="1400" dirty="0" err="1" smtClean="0"/>
              <a:t>only</a:t>
            </a:r>
            <a:r>
              <a:rPr lang="fr-FR" sz="1400" dirty="0" smtClean="0"/>
              <a:t> 1 PA probe, </a:t>
            </a:r>
            <a:r>
              <a:rPr lang="fr-FR" sz="1400" dirty="0" err="1" smtClean="0"/>
              <a:t>allowing</a:t>
            </a:r>
            <a:r>
              <a:rPr lang="fr-FR" sz="1400" dirty="0" smtClean="0"/>
              <a:t> </a:t>
            </a:r>
            <a:r>
              <a:rPr lang="fr-FR" sz="1400" dirty="0" err="1" smtClean="0"/>
              <a:t>thus</a:t>
            </a:r>
            <a:r>
              <a:rPr lang="fr-FR" sz="1400" dirty="0" smtClean="0"/>
              <a:t> to </a:t>
            </a:r>
            <a:r>
              <a:rPr lang="fr-FR" sz="1400" dirty="0" err="1" smtClean="0"/>
              <a:t>increase</a:t>
            </a:r>
            <a:r>
              <a:rPr lang="fr-FR" sz="1400" dirty="0" smtClean="0"/>
              <a:t> the inspection speed. For </a:t>
            </a:r>
            <a:r>
              <a:rPr lang="fr-FR" sz="1400" dirty="0" err="1" smtClean="0"/>
              <a:t>example</a:t>
            </a:r>
            <a:r>
              <a:rPr lang="fr-FR" sz="1400" dirty="0" smtClean="0"/>
              <a:t>,</a:t>
            </a:r>
            <a:r>
              <a:rPr lang="fr-FR" sz="1400" dirty="0"/>
              <a:t> </a:t>
            </a:r>
            <a:r>
              <a:rPr lang="fr-FR" sz="1400" dirty="0" err="1"/>
              <a:t>such</a:t>
            </a:r>
            <a:r>
              <a:rPr lang="fr-FR" sz="1400" dirty="0"/>
              <a:t> configuration </a:t>
            </a:r>
            <a:r>
              <a:rPr lang="fr-FR" sz="1400" dirty="0" err="1"/>
              <a:t>is</a:t>
            </a:r>
            <a:r>
              <a:rPr lang="fr-FR" sz="1400" dirty="0"/>
              <a:t> 3 times </a:t>
            </a:r>
            <a:r>
              <a:rPr lang="fr-FR" sz="1400" dirty="0" err="1"/>
              <a:t>faster</a:t>
            </a:r>
            <a:r>
              <a:rPr lang="fr-FR" sz="1400" dirty="0"/>
              <a:t> </a:t>
            </a:r>
            <a:r>
              <a:rPr lang="fr-FR" sz="1400" dirty="0" err="1"/>
              <a:t>than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standard </a:t>
            </a:r>
            <a:r>
              <a:rPr lang="fr-FR" sz="1400" dirty="0" err="1"/>
              <a:t>Phased</a:t>
            </a:r>
            <a:r>
              <a:rPr lang="fr-FR" sz="1400" dirty="0"/>
              <a:t> </a:t>
            </a:r>
            <a:r>
              <a:rPr lang="fr-FR" sz="1400" dirty="0" err="1"/>
              <a:t>Array</a:t>
            </a:r>
            <a:r>
              <a:rPr lang="fr-FR" sz="1400" dirty="0"/>
              <a:t> inspection</a:t>
            </a:r>
            <a:r>
              <a:rPr lang="fr-FR" sz="1400" dirty="0" smtClean="0"/>
              <a:t>.</a:t>
            </a:r>
          </a:p>
          <a:p>
            <a:pPr marL="0" indent="0">
              <a:buNone/>
            </a:pPr>
            <a:endParaRPr lang="fr-FR" sz="1400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809" y="88294"/>
            <a:ext cx="2146023" cy="1300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92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rganigramme : Disque magnétique 56"/>
          <p:cNvSpPr/>
          <p:nvPr/>
        </p:nvSpPr>
        <p:spPr>
          <a:xfrm>
            <a:off x="1241265" y="2150077"/>
            <a:ext cx="3219523" cy="1507523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fr-FR" dirty="0" smtClean="0"/>
              <a:t>UT turbine discs inspection </a:t>
            </a:r>
            <a:r>
              <a:rPr lang="fr-FR" dirty="0" err="1" smtClean="0"/>
              <a:t>using</a:t>
            </a:r>
            <a:r>
              <a:rPr lang="fr-FR" dirty="0" smtClean="0"/>
              <a:t> Multi-focus</a:t>
            </a:r>
            <a:endParaRPr lang="en-GB" dirty="0"/>
          </a:p>
        </p:txBody>
      </p:sp>
      <p:sp>
        <p:nvSpPr>
          <p:cNvPr id="39" name="ZoneTexte 38"/>
          <p:cNvSpPr txBox="1"/>
          <p:nvPr/>
        </p:nvSpPr>
        <p:spPr>
          <a:xfrm>
            <a:off x="1946249" y="1707737"/>
            <a:ext cx="1904325" cy="3077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Standard Inspection</a:t>
            </a:r>
          </a:p>
        </p:txBody>
      </p:sp>
      <p:sp>
        <p:nvSpPr>
          <p:cNvPr id="40" name="Rectangle 5"/>
          <p:cNvSpPr>
            <a:spLocks noChangeArrowheads="1"/>
          </p:cNvSpPr>
          <p:nvPr/>
        </p:nvSpPr>
        <p:spPr bwMode="auto">
          <a:xfrm>
            <a:off x="2822341" y="3109323"/>
            <a:ext cx="293916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auto">
          <a:xfrm>
            <a:off x="2468703" y="4808714"/>
            <a:ext cx="2939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kumimoji="0" lang="en-US" alt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Organigramme : Disque magnétique 41"/>
          <p:cNvSpPr/>
          <p:nvPr/>
        </p:nvSpPr>
        <p:spPr>
          <a:xfrm>
            <a:off x="1208313" y="5156887"/>
            <a:ext cx="3219523" cy="1507523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Ellipse 45"/>
          <p:cNvSpPr/>
          <p:nvPr/>
        </p:nvSpPr>
        <p:spPr>
          <a:xfrm>
            <a:off x="2327190" y="5447271"/>
            <a:ext cx="1028288" cy="155668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rganigramme : Disque magnétique 46"/>
          <p:cNvSpPr/>
          <p:nvPr/>
        </p:nvSpPr>
        <p:spPr>
          <a:xfrm>
            <a:off x="1200075" y="3628769"/>
            <a:ext cx="3219523" cy="1507523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2318952" y="3919153"/>
            <a:ext cx="1028288" cy="155668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" name="Groupe 51"/>
          <p:cNvGrpSpPr/>
          <p:nvPr/>
        </p:nvGrpSpPr>
        <p:grpSpPr>
          <a:xfrm rot="16200000">
            <a:off x="626216" y="2567517"/>
            <a:ext cx="370177" cy="730635"/>
            <a:chOff x="5174342" y="239471"/>
            <a:chExt cx="319315" cy="649713"/>
          </a:xfrm>
        </p:grpSpPr>
        <p:sp>
          <p:nvSpPr>
            <p:cNvPr id="53" name="Rectangle 52"/>
            <p:cNvSpPr/>
            <p:nvPr/>
          </p:nvSpPr>
          <p:spPr>
            <a:xfrm>
              <a:off x="5174342" y="239471"/>
              <a:ext cx="319315" cy="2031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4" name="Connecteur droit avec flèche 53"/>
            <p:cNvCxnSpPr/>
            <p:nvPr/>
          </p:nvCxnSpPr>
          <p:spPr>
            <a:xfrm>
              <a:off x="5334000" y="457184"/>
              <a:ext cx="0" cy="43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Ellipse 54"/>
          <p:cNvSpPr/>
          <p:nvPr/>
        </p:nvSpPr>
        <p:spPr>
          <a:xfrm>
            <a:off x="2360142" y="2440461"/>
            <a:ext cx="1028288" cy="155668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ZoneTexte 55"/>
          <p:cNvSpPr txBox="1"/>
          <p:nvPr/>
        </p:nvSpPr>
        <p:spPr>
          <a:xfrm>
            <a:off x="318774" y="3429000"/>
            <a:ext cx="1934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 (or </a:t>
            </a:r>
            <a:r>
              <a:rPr lang="fr-FR" sz="1400" dirty="0" err="1" smtClean="0"/>
              <a:t>Conventional</a:t>
            </a:r>
            <a:r>
              <a:rPr lang="fr-FR" sz="1400" dirty="0" smtClean="0"/>
              <a:t>) Probe</a:t>
            </a:r>
          </a:p>
        </p:txBody>
      </p:sp>
      <p:sp>
        <p:nvSpPr>
          <p:cNvPr id="59" name="Organigramme : Disque magnétique 58"/>
          <p:cNvSpPr/>
          <p:nvPr/>
        </p:nvSpPr>
        <p:spPr>
          <a:xfrm>
            <a:off x="8074551" y="2150076"/>
            <a:ext cx="3219523" cy="1507523"/>
          </a:xfrm>
          <a:prstGeom prst="flowChartMagneticDisk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0" name="Groupe 59"/>
          <p:cNvGrpSpPr/>
          <p:nvPr/>
        </p:nvGrpSpPr>
        <p:grpSpPr>
          <a:xfrm rot="16200000">
            <a:off x="7459501" y="2567517"/>
            <a:ext cx="370177" cy="730634"/>
            <a:chOff x="5174342" y="239471"/>
            <a:chExt cx="319315" cy="649713"/>
          </a:xfrm>
        </p:grpSpPr>
        <p:sp>
          <p:nvSpPr>
            <p:cNvPr id="61" name="Rectangle 60"/>
            <p:cNvSpPr/>
            <p:nvPr/>
          </p:nvSpPr>
          <p:spPr>
            <a:xfrm>
              <a:off x="5174342" y="239471"/>
              <a:ext cx="319315" cy="2031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2" name="Connecteur droit avec flèche 61"/>
            <p:cNvCxnSpPr/>
            <p:nvPr/>
          </p:nvCxnSpPr>
          <p:spPr>
            <a:xfrm>
              <a:off x="5334000" y="457184"/>
              <a:ext cx="0" cy="43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Ellipse 64"/>
          <p:cNvSpPr/>
          <p:nvPr/>
        </p:nvSpPr>
        <p:spPr>
          <a:xfrm>
            <a:off x="9193428" y="2440460"/>
            <a:ext cx="1028288" cy="155668"/>
          </a:xfrm>
          <a:prstGeom prst="ellipse">
            <a:avLst/>
          </a:prstGeom>
          <a:solidFill>
            <a:schemeClr val="tx2">
              <a:lumMod val="95000"/>
              <a:lumOff val="5000"/>
            </a:schemeClr>
          </a:solidFill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ZoneTexte 65"/>
          <p:cNvSpPr txBox="1"/>
          <p:nvPr/>
        </p:nvSpPr>
        <p:spPr>
          <a:xfrm>
            <a:off x="6920520" y="2433397"/>
            <a:ext cx="961620" cy="305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PA Probe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8460854" y="1621556"/>
            <a:ext cx="257726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UT FAAST </a:t>
            </a:r>
            <a:r>
              <a:rPr lang="fr-FR" sz="1400" dirty="0" err="1" smtClean="0"/>
              <a:t>Phased</a:t>
            </a:r>
            <a:r>
              <a:rPr lang="fr-FR" sz="1400" dirty="0" smtClean="0"/>
              <a:t> </a:t>
            </a:r>
            <a:r>
              <a:rPr lang="fr-FR" sz="1400" dirty="0" err="1" smtClean="0"/>
              <a:t>Array</a:t>
            </a:r>
            <a:r>
              <a:rPr lang="fr-FR" sz="1400" dirty="0" smtClean="0"/>
              <a:t>      Multi-angle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4783776" y="1626642"/>
            <a:ext cx="2624447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latin typeface="Arial Narrow" panose="020B0606020202030204" pitchFamily="34" charset="0"/>
              </a:rPr>
              <a:t>Multi-focus inspection for Multizone </a:t>
            </a:r>
            <a:r>
              <a:rPr lang="fr-FR" sz="2000" b="1" dirty="0" err="1" smtClean="0">
                <a:latin typeface="Arial Narrow" panose="020B0606020202030204" pitchFamily="34" charset="0"/>
              </a:rPr>
              <a:t>testing</a:t>
            </a:r>
            <a:endParaRPr lang="en-GB" sz="2000" b="1" dirty="0">
              <a:latin typeface="Arial Narrow" panose="020B0606020202030204" pitchFamily="34" charset="0"/>
            </a:endParaRPr>
          </a:p>
        </p:txBody>
      </p:sp>
      <p:sp>
        <p:nvSpPr>
          <p:cNvPr id="69" name="Ellipse 68"/>
          <p:cNvSpPr/>
          <p:nvPr/>
        </p:nvSpPr>
        <p:spPr>
          <a:xfrm rot="5400000">
            <a:off x="1324553" y="2724665"/>
            <a:ext cx="96982" cy="41266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Ellipse 71"/>
          <p:cNvSpPr/>
          <p:nvPr/>
        </p:nvSpPr>
        <p:spPr>
          <a:xfrm rot="5400000">
            <a:off x="8211385" y="2728784"/>
            <a:ext cx="96982" cy="41266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Ellipse 72"/>
          <p:cNvSpPr/>
          <p:nvPr/>
        </p:nvSpPr>
        <p:spPr>
          <a:xfrm rot="5400000">
            <a:off x="8617180" y="2585330"/>
            <a:ext cx="122712" cy="7080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Ellipse 73"/>
          <p:cNvSpPr/>
          <p:nvPr/>
        </p:nvSpPr>
        <p:spPr>
          <a:xfrm rot="5400000">
            <a:off x="9224165" y="2570191"/>
            <a:ext cx="136565" cy="7575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9" name="Groupe 78"/>
          <p:cNvGrpSpPr/>
          <p:nvPr/>
        </p:nvGrpSpPr>
        <p:grpSpPr>
          <a:xfrm rot="16200000">
            <a:off x="593264" y="4079161"/>
            <a:ext cx="370177" cy="730635"/>
            <a:chOff x="5174342" y="239471"/>
            <a:chExt cx="319315" cy="649713"/>
          </a:xfrm>
        </p:grpSpPr>
        <p:sp>
          <p:nvSpPr>
            <p:cNvPr id="80" name="Rectangle 79"/>
            <p:cNvSpPr/>
            <p:nvPr/>
          </p:nvSpPr>
          <p:spPr>
            <a:xfrm>
              <a:off x="5174342" y="239471"/>
              <a:ext cx="319315" cy="2031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1" name="Connecteur droit avec flèche 80"/>
            <p:cNvCxnSpPr/>
            <p:nvPr/>
          </p:nvCxnSpPr>
          <p:spPr>
            <a:xfrm>
              <a:off x="5334000" y="457184"/>
              <a:ext cx="0" cy="43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e 81"/>
          <p:cNvGrpSpPr/>
          <p:nvPr/>
        </p:nvGrpSpPr>
        <p:grpSpPr>
          <a:xfrm rot="16200000">
            <a:off x="585026" y="5615518"/>
            <a:ext cx="370177" cy="730635"/>
            <a:chOff x="5174342" y="239471"/>
            <a:chExt cx="319315" cy="649713"/>
          </a:xfrm>
        </p:grpSpPr>
        <p:sp>
          <p:nvSpPr>
            <p:cNvPr id="83" name="Rectangle 82"/>
            <p:cNvSpPr/>
            <p:nvPr/>
          </p:nvSpPr>
          <p:spPr>
            <a:xfrm>
              <a:off x="5174342" y="239471"/>
              <a:ext cx="319315" cy="20319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4" name="Connecteur droit avec flèche 83"/>
            <p:cNvCxnSpPr/>
            <p:nvPr/>
          </p:nvCxnSpPr>
          <p:spPr>
            <a:xfrm>
              <a:off x="5334000" y="457184"/>
              <a:ext cx="0" cy="4320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Ellipse 85"/>
          <p:cNvSpPr/>
          <p:nvPr/>
        </p:nvSpPr>
        <p:spPr>
          <a:xfrm rot="5400000">
            <a:off x="1709753" y="4105211"/>
            <a:ext cx="122712" cy="708066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Ellipse 89"/>
          <p:cNvSpPr/>
          <p:nvPr/>
        </p:nvSpPr>
        <p:spPr>
          <a:xfrm rot="5400000">
            <a:off x="2333213" y="5614072"/>
            <a:ext cx="136565" cy="75754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ZoneTexte 90"/>
          <p:cNvSpPr txBox="1"/>
          <p:nvPr/>
        </p:nvSpPr>
        <p:spPr>
          <a:xfrm>
            <a:off x="1693430" y="2761660"/>
            <a:ext cx="100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C00000"/>
                </a:solidFill>
              </a:rPr>
              <a:t>Shot</a:t>
            </a:r>
            <a:r>
              <a:rPr lang="fr-FR" sz="1400" dirty="0" smtClean="0">
                <a:solidFill>
                  <a:srgbClr val="C00000"/>
                </a:solidFill>
              </a:rPr>
              <a:t> 1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2186862" y="4307800"/>
            <a:ext cx="100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0070C0"/>
                </a:solidFill>
              </a:rPr>
              <a:t>Shot</a:t>
            </a:r>
            <a:r>
              <a:rPr lang="fr-FR" sz="1400" dirty="0" smtClean="0">
                <a:solidFill>
                  <a:srgbClr val="0070C0"/>
                </a:solidFill>
              </a:rPr>
              <a:t> 2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2900596" y="5853497"/>
            <a:ext cx="10058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FFC000"/>
                </a:solidFill>
              </a:rPr>
              <a:t>Shot</a:t>
            </a:r>
            <a:r>
              <a:rPr lang="fr-FR" sz="1400" dirty="0" smtClean="0">
                <a:solidFill>
                  <a:srgbClr val="FFC000"/>
                </a:solidFill>
              </a:rPr>
              <a:t> 3</a:t>
            </a:r>
            <a:endParaRPr lang="en-GB" sz="1400" dirty="0">
              <a:solidFill>
                <a:srgbClr val="FFC000"/>
              </a:solidFill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9817089" y="2793997"/>
            <a:ext cx="1005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>
                <a:solidFill>
                  <a:srgbClr val="C00000"/>
                </a:solidFill>
              </a:rPr>
              <a:t>Shot</a:t>
            </a:r>
            <a:r>
              <a:rPr lang="fr-FR" sz="1400" dirty="0" smtClean="0">
                <a:solidFill>
                  <a:srgbClr val="C00000"/>
                </a:solidFill>
              </a:rPr>
              <a:t> 1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43" name="Espace réservé du contenu 2"/>
          <p:cNvSpPr>
            <a:spLocks noGrp="1"/>
          </p:cNvSpPr>
          <p:nvPr>
            <p:ph idx="1"/>
          </p:nvPr>
        </p:nvSpPr>
        <p:spPr>
          <a:xfrm>
            <a:off x="7272867" y="3747139"/>
            <a:ext cx="3562598" cy="2889518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just"/>
            <a:r>
              <a:rPr lang="fr-FR" sz="1400" b="1" u="sng" dirty="0" smtClean="0"/>
              <a:t>Standard Inspection:</a:t>
            </a:r>
            <a:r>
              <a:rPr lang="fr-FR" sz="1400" dirty="0" smtClean="0"/>
              <a:t> </a:t>
            </a:r>
            <a:r>
              <a:rPr lang="fr-FR" sz="1400" dirty="0" err="1" smtClean="0"/>
              <a:t>Several</a:t>
            </a:r>
            <a:r>
              <a:rPr lang="fr-FR" sz="1400" dirty="0" smtClean="0"/>
              <a:t> inspection </a:t>
            </a:r>
            <a:r>
              <a:rPr lang="fr-FR" sz="1400" dirty="0" err="1" smtClean="0"/>
              <a:t>runs</a:t>
            </a:r>
            <a:r>
              <a:rPr lang="fr-FR" sz="1400" dirty="0" smtClean="0"/>
              <a:t> are </a:t>
            </a:r>
            <a:r>
              <a:rPr lang="fr-FR" sz="1400" dirty="0" err="1" smtClean="0"/>
              <a:t>needed</a:t>
            </a:r>
            <a:r>
              <a:rPr lang="fr-FR" sz="1400" dirty="0" smtClean="0"/>
              <a:t>, </a:t>
            </a:r>
            <a:r>
              <a:rPr lang="fr-FR" sz="1400" dirty="0" err="1" smtClean="0"/>
              <a:t>according</a:t>
            </a:r>
            <a:r>
              <a:rPr lang="fr-FR" sz="1400" dirty="0" smtClean="0"/>
              <a:t> to the </a:t>
            </a:r>
            <a:r>
              <a:rPr lang="fr-FR" sz="1400" dirty="0" err="1" smtClean="0"/>
              <a:t>required</a:t>
            </a:r>
            <a:r>
              <a:rPr lang="fr-FR" sz="1400" dirty="0" smtClean="0"/>
              <a:t> </a:t>
            </a:r>
            <a:r>
              <a:rPr lang="fr-FR" sz="1400" dirty="0" err="1" smtClean="0"/>
              <a:t>focused</a:t>
            </a:r>
            <a:r>
              <a:rPr lang="fr-FR" sz="1400" dirty="0" smtClean="0"/>
              <a:t> </a:t>
            </a:r>
            <a:r>
              <a:rPr lang="fr-FR" sz="1400" dirty="0" err="1" smtClean="0"/>
              <a:t>depth</a:t>
            </a:r>
            <a:r>
              <a:rPr lang="fr-FR" sz="1400" dirty="0" smtClean="0"/>
              <a:t>. 3 inspections </a:t>
            </a:r>
            <a:r>
              <a:rPr lang="fr-FR" sz="1400" dirty="0" err="1" smtClean="0"/>
              <a:t>would</a:t>
            </a:r>
            <a:r>
              <a:rPr lang="fr-FR" sz="1400" dirty="0" smtClean="0"/>
              <a:t> </a:t>
            </a:r>
            <a:r>
              <a:rPr lang="fr-FR" sz="1400" dirty="0" err="1" smtClean="0"/>
              <a:t>be</a:t>
            </a:r>
            <a:r>
              <a:rPr lang="fr-FR" sz="1400" dirty="0" smtClean="0"/>
              <a:t> </a:t>
            </a:r>
            <a:r>
              <a:rPr lang="fr-FR" sz="1400" dirty="0" err="1" smtClean="0"/>
              <a:t>necessary</a:t>
            </a:r>
            <a:r>
              <a:rPr lang="fr-FR" sz="1400" dirty="0" smtClean="0"/>
              <a:t> to </a:t>
            </a:r>
            <a:r>
              <a:rPr lang="fr-FR" sz="1400" dirty="0" err="1" smtClean="0"/>
              <a:t>perform</a:t>
            </a:r>
            <a:r>
              <a:rPr lang="fr-FR" sz="1400" dirty="0" smtClean="0"/>
              <a:t> the </a:t>
            </a:r>
            <a:r>
              <a:rPr lang="fr-FR" sz="1400" dirty="0" err="1" smtClean="0"/>
              <a:t>fully</a:t>
            </a:r>
            <a:r>
              <a:rPr lang="fr-FR" sz="1400" dirty="0" smtClean="0"/>
              <a:t> control</a:t>
            </a:r>
          </a:p>
          <a:p>
            <a:pPr algn="just"/>
            <a:r>
              <a:rPr lang="fr-FR" sz="1400" b="1" u="sng" dirty="0" smtClean="0"/>
              <a:t>UT FAAST Inspection: </a:t>
            </a:r>
            <a:r>
              <a:rPr lang="fr-FR" sz="1400" dirty="0" smtClean="0"/>
              <a:t>ONE SHOT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required</a:t>
            </a:r>
            <a:r>
              <a:rPr lang="fr-FR" sz="1400" dirty="0" smtClean="0"/>
              <a:t> for multiple </a:t>
            </a:r>
            <a:r>
              <a:rPr lang="fr-FR" sz="1400" dirty="0" err="1" smtClean="0"/>
              <a:t>focused</a:t>
            </a:r>
            <a:r>
              <a:rPr lang="fr-FR" sz="1400" dirty="0" smtClean="0"/>
              <a:t> </a:t>
            </a:r>
            <a:r>
              <a:rPr lang="fr-FR" sz="1400" dirty="0" err="1" smtClean="0"/>
              <a:t>using</a:t>
            </a:r>
            <a:r>
              <a:rPr lang="fr-FR" sz="1400" dirty="0" smtClean="0"/>
              <a:t> </a:t>
            </a:r>
            <a:r>
              <a:rPr lang="fr-FR" sz="1400" dirty="0" err="1" smtClean="0"/>
              <a:t>only</a:t>
            </a:r>
            <a:r>
              <a:rPr lang="fr-FR" sz="1400" dirty="0" smtClean="0"/>
              <a:t> 1 PA probe, </a:t>
            </a:r>
            <a:r>
              <a:rPr lang="fr-FR" sz="1400" dirty="0" err="1" smtClean="0"/>
              <a:t>allowing</a:t>
            </a:r>
            <a:r>
              <a:rPr lang="fr-FR" sz="1400" dirty="0" smtClean="0"/>
              <a:t> </a:t>
            </a:r>
            <a:r>
              <a:rPr lang="fr-FR" sz="1400" dirty="0" err="1" smtClean="0"/>
              <a:t>thus</a:t>
            </a:r>
            <a:r>
              <a:rPr lang="fr-FR" sz="1400" dirty="0" smtClean="0"/>
              <a:t> to </a:t>
            </a:r>
            <a:r>
              <a:rPr lang="fr-FR" sz="1400" dirty="0" err="1" smtClean="0"/>
              <a:t>increase</a:t>
            </a:r>
            <a:r>
              <a:rPr lang="fr-FR" sz="1400" dirty="0" smtClean="0"/>
              <a:t> the inspection speed. For </a:t>
            </a:r>
            <a:r>
              <a:rPr lang="fr-FR" sz="1400" dirty="0" err="1" smtClean="0"/>
              <a:t>example</a:t>
            </a:r>
            <a:r>
              <a:rPr lang="fr-FR" sz="1400" dirty="0" smtClean="0"/>
              <a:t>,</a:t>
            </a:r>
            <a:r>
              <a:rPr lang="fr-FR" sz="1400" dirty="0"/>
              <a:t> </a:t>
            </a:r>
            <a:r>
              <a:rPr lang="fr-FR" sz="1400" dirty="0" err="1"/>
              <a:t>such</a:t>
            </a:r>
            <a:r>
              <a:rPr lang="fr-FR" sz="1400" dirty="0"/>
              <a:t> configuration </a:t>
            </a:r>
            <a:r>
              <a:rPr lang="fr-FR" sz="1400" dirty="0" err="1"/>
              <a:t>is</a:t>
            </a:r>
            <a:r>
              <a:rPr lang="fr-FR" sz="1400" dirty="0"/>
              <a:t> 3 times </a:t>
            </a:r>
            <a:r>
              <a:rPr lang="fr-FR" sz="1400" dirty="0" err="1"/>
              <a:t>faster</a:t>
            </a:r>
            <a:r>
              <a:rPr lang="fr-FR" sz="1400" dirty="0"/>
              <a:t> </a:t>
            </a:r>
            <a:r>
              <a:rPr lang="fr-FR" sz="1400" dirty="0" err="1"/>
              <a:t>than</a:t>
            </a:r>
            <a:r>
              <a:rPr lang="fr-FR" sz="1400" dirty="0"/>
              <a:t> </a:t>
            </a:r>
            <a:r>
              <a:rPr lang="fr-FR" sz="1400" dirty="0" err="1"/>
              <a:t>with</a:t>
            </a:r>
            <a:r>
              <a:rPr lang="fr-FR" sz="1400" dirty="0"/>
              <a:t> standard </a:t>
            </a:r>
            <a:r>
              <a:rPr lang="fr-FR" sz="1400" dirty="0" err="1"/>
              <a:t>Phased</a:t>
            </a:r>
            <a:r>
              <a:rPr lang="fr-FR" sz="1400" dirty="0"/>
              <a:t> </a:t>
            </a:r>
            <a:r>
              <a:rPr lang="fr-FR" sz="1400" dirty="0" err="1"/>
              <a:t>Array</a:t>
            </a:r>
            <a:r>
              <a:rPr lang="fr-FR" sz="1400" dirty="0"/>
              <a:t> inspection</a:t>
            </a:r>
            <a:r>
              <a:rPr lang="fr-FR" sz="1400" dirty="0" smtClean="0"/>
              <a:t>.</a:t>
            </a:r>
          </a:p>
          <a:p>
            <a:pPr marL="0" indent="0">
              <a:buNone/>
            </a:pPr>
            <a:endParaRPr lang="fr-FR" sz="1400" dirty="0"/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1809" y="88294"/>
            <a:ext cx="2146023" cy="1300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84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Reference’s Introduction using FAAST technology</a:t>
            </a:r>
            <a:endParaRPr lang="fr-FR" noProof="1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noProof="1" smtClean="0"/>
              <a:t>Performances does not mean a decrease in Quality.</a:t>
            </a:r>
            <a:endParaRPr lang="fr-FR" noProof="1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36" y="394645"/>
            <a:ext cx="1041106" cy="1772816"/>
          </a:xfrm>
          <a:prstGeom prst="rect">
            <a:avLst/>
          </a:prstGeom>
        </p:spPr>
      </p:pic>
      <p:pic>
        <p:nvPicPr>
          <p:cNvPr id="6" name="Espace réservé pour une image 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r="270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449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Reference’s</a:t>
            </a:r>
            <a:r>
              <a:rPr lang="fr-FR" dirty="0" smtClean="0"/>
              <a:t> Introduction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286933" y="1719943"/>
            <a:ext cx="3102429" cy="306212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4544785" y="1730828"/>
            <a:ext cx="3102429" cy="306977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94173" y="1730829"/>
            <a:ext cx="3102429" cy="307594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110000"/>
                  <a:satMod val="105000"/>
                  <a:tint val="67000"/>
                </a:schemeClr>
              </a:gs>
              <a:gs pos="50000">
                <a:schemeClr val="accent3">
                  <a:lumMod val="105000"/>
                  <a:satMod val="103000"/>
                  <a:tint val="73000"/>
                </a:schemeClr>
              </a:gs>
              <a:gs pos="100000">
                <a:schemeClr val="accent3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ZoneTexte 8"/>
          <p:cNvSpPr txBox="1"/>
          <p:nvPr/>
        </p:nvSpPr>
        <p:spPr>
          <a:xfrm>
            <a:off x="1480457" y="1861457"/>
            <a:ext cx="2743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The </a:t>
            </a:r>
            <a:r>
              <a:rPr lang="fr-FR" sz="1600" dirty="0" err="1" smtClean="0"/>
              <a:t>specification</a:t>
            </a:r>
            <a:r>
              <a:rPr lang="fr-FR" sz="1600" dirty="0" smtClean="0"/>
              <a:t> </a:t>
            </a:r>
            <a:r>
              <a:rPr lang="fr-FR" sz="1600" dirty="0" err="1" smtClean="0"/>
              <a:t>were</a:t>
            </a:r>
            <a:r>
              <a:rPr lang="fr-FR" sz="1600" dirty="0" smtClean="0"/>
              <a:t> to </a:t>
            </a:r>
            <a:r>
              <a:rPr lang="fr-FR" sz="1600" dirty="0" err="1" smtClean="0"/>
              <a:t>inspect</a:t>
            </a:r>
            <a:r>
              <a:rPr lang="fr-FR" sz="1600" dirty="0" smtClean="0"/>
              <a:t> a </a:t>
            </a:r>
            <a:r>
              <a:rPr lang="fr-FR" sz="1600" dirty="0" err="1" smtClean="0"/>
              <a:t>complex</a:t>
            </a:r>
            <a:r>
              <a:rPr lang="fr-FR" sz="1600" dirty="0" smtClean="0"/>
              <a:t> turbine disc, for Aircraft </a:t>
            </a:r>
            <a:r>
              <a:rPr lang="fr-FR" sz="1600" dirty="0" err="1" smtClean="0"/>
              <a:t>industry</a:t>
            </a:r>
            <a:r>
              <a:rPr lang="fr-FR" sz="1600" dirty="0" smtClean="0"/>
              <a:t>, </a:t>
            </a:r>
            <a:r>
              <a:rPr lang="fr-FR" sz="1600" dirty="0" err="1" smtClean="0"/>
              <a:t>using</a:t>
            </a:r>
            <a:r>
              <a:rPr lang="fr-FR" sz="1600" dirty="0" smtClean="0"/>
              <a:t> </a:t>
            </a:r>
            <a:r>
              <a:rPr lang="fr-FR" sz="1600" dirty="0" err="1" smtClean="0"/>
              <a:t>Phased</a:t>
            </a:r>
            <a:r>
              <a:rPr lang="fr-FR" sz="1600" dirty="0" smtClean="0"/>
              <a:t> </a:t>
            </a:r>
            <a:r>
              <a:rPr lang="fr-FR" sz="1600" dirty="0" err="1" smtClean="0"/>
              <a:t>Array</a:t>
            </a:r>
            <a:r>
              <a:rPr lang="fr-FR" sz="1600" dirty="0" smtClean="0"/>
              <a:t> </a:t>
            </a:r>
            <a:r>
              <a:rPr lang="fr-FR" sz="1600" dirty="0" err="1" smtClean="0"/>
              <a:t>technology</a:t>
            </a:r>
            <a:r>
              <a:rPr lang="fr-FR" sz="1600" dirty="0" smtClean="0"/>
              <a:t>.</a:t>
            </a:r>
          </a:p>
          <a:p>
            <a:endParaRPr lang="fr-FR" sz="1600" dirty="0"/>
          </a:p>
          <a:p>
            <a:r>
              <a:rPr lang="fr-FR" sz="1600" dirty="0" smtClean="0"/>
              <a:t>Due to </a:t>
            </a:r>
            <a:r>
              <a:rPr lang="fr-FR" sz="1600" dirty="0" err="1" smtClean="0"/>
              <a:t>its</a:t>
            </a:r>
            <a:r>
              <a:rPr lang="fr-FR" sz="1600" dirty="0" smtClean="0"/>
              <a:t> </a:t>
            </a:r>
            <a:r>
              <a:rPr lang="fr-FR" sz="1600" dirty="0" err="1" smtClean="0"/>
              <a:t>complexity</a:t>
            </a:r>
            <a:r>
              <a:rPr lang="fr-FR" sz="1600" dirty="0" smtClean="0"/>
              <a:t>, the turbine has been </a:t>
            </a:r>
            <a:r>
              <a:rPr lang="fr-FR" sz="1600" dirty="0" err="1" smtClean="0"/>
              <a:t>divided</a:t>
            </a:r>
            <a:r>
              <a:rPr lang="fr-FR" sz="1600" dirty="0" smtClean="0"/>
              <a:t> in </a:t>
            </a:r>
            <a:r>
              <a:rPr lang="fr-FR" sz="1600" b="1" dirty="0" smtClean="0"/>
              <a:t>7 zones</a:t>
            </a:r>
            <a:r>
              <a:rPr lang="fr-FR" sz="1600" dirty="0" smtClean="0"/>
              <a:t>, </a:t>
            </a:r>
            <a:r>
              <a:rPr lang="fr-FR" sz="1600" dirty="0" err="1" smtClean="0"/>
              <a:t>which</a:t>
            </a:r>
            <a:r>
              <a:rPr lang="fr-FR" sz="1600" dirty="0" smtClean="0"/>
              <a:t> </a:t>
            </a:r>
            <a:r>
              <a:rPr lang="fr-FR" sz="1600" dirty="0" err="1" smtClean="0"/>
              <a:t>should</a:t>
            </a:r>
            <a:r>
              <a:rPr lang="fr-FR" sz="1600" dirty="0" smtClean="0"/>
              <a:t> lead to </a:t>
            </a:r>
            <a:r>
              <a:rPr lang="fr-FR" sz="1600" b="1" dirty="0" smtClean="0"/>
              <a:t>7 </a:t>
            </a:r>
            <a:r>
              <a:rPr lang="fr-FR" sz="1600" b="1" dirty="0" err="1" smtClean="0"/>
              <a:t>sequential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shots</a:t>
            </a:r>
            <a:r>
              <a:rPr lang="fr-FR" sz="1600" b="1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err="1" smtClean="0"/>
              <a:t>conventional</a:t>
            </a:r>
            <a:r>
              <a:rPr lang="fr-FR" sz="1600" dirty="0" smtClean="0"/>
              <a:t> </a:t>
            </a:r>
            <a:r>
              <a:rPr lang="fr-FR" sz="1600" dirty="0" err="1" smtClean="0"/>
              <a:t>Phased</a:t>
            </a:r>
            <a:r>
              <a:rPr lang="fr-FR" sz="1600" dirty="0" smtClean="0"/>
              <a:t> </a:t>
            </a:r>
            <a:r>
              <a:rPr lang="fr-FR" sz="1600" dirty="0" err="1" smtClean="0"/>
              <a:t>Array</a:t>
            </a:r>
            <a:endParaRPr lang="en-GB" sz="16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724400" y="1861457"/>
            <a:ext cx="274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The turbine has been made </a:t>
            </a:r>
            <a:r>
              <a:rPr lang="fr-FR" sz="1600" dirty="0" err="1" smtClean="0"/>
              <a:t>with</a:t>
            </a:r>
            <a:r>
              <a:rPr lang="fr-FR" sz="1600" dirty="0" smtClean="0"/>
              <a:t> Titanium, </a:t>
            </a:r>
            <a:r>
              <a:rPr lang="fr-FR" sz="1600" dirty="0" err="1" smtClean="0"/>
              <a:t>going</a:t>
            </a:r>
            <a:r>
              <a:rPr lang="fr-FR" sz="1600" dirty="0" smtClean="0"/>
              <a:t> up to 139,7mm.</a:t>
            </a:r>
          </a:p>
          <a:p>
            <a:r>
              <a:rPr lang="fr-FR" sz="1600" dirty="0" smtClean="0"/>
              <a:t>The objective </a:t>
            </a:r>
            <a:r>
              <a:rPr lang="fr-FR" sz="1600" dirty="0" err="1" smtClean="0"/>
              <a:t>were</a:t>
            </a:r>
            <a:r>
              <a:rPr lang="fr-FR" sz="1600" dirty="0" smtClean="0"/>
              <a:t> to </a:t>
            </a:r>
            <a:r>
              <a:rPr lang="fr-FR" sz="1600" dirty="0" err="1" smtClean="0"/>
              <a:t>detect</a:t>
            </a:r>
            <a:r>
              <a:rPr lang="fr-FR" sz="1600" dirty="0" smtClean="0"/>
              <a:t> </a:t>
            </a:r>
            <a:r>
              <a:rPr lang="fr-FR" sz="1600" smtClean="0"/>
              <a:t>Ø0, </a:t>
            </a:r>
            <a:r>
              <a:rPr lang="fr-FR" sz="1600" dirty="0" smtClean="0"/>
              <a:t>FBH </a:t>
            </a:r>
            <a:r>
              <a:rPr lang="fr-FR" sz="1600" dirty="0" err="1" smtClean="0"/>
              <a:t>from</a:t>
            </a:r>
            <a:r>
              <a:rPr lang="fr-FR" sz="1600" dirty="0" smtClean="0"/>
              <a:t> 2,5mm up to 139,7mm and </a:t>
            </a:r>
            <a:r>
              <a:rPr lang="fr-FR" sz="1600" dirty="0" err="1" smtClean="0"/>
              <a:t>using</a:t>
            </a:r>
            <a:r>
              <a:rPr lang="fr-FR" sz="1600" dirty="0" smtClean="0"/>
              <a:t> </a:t>
            </a:r>
            <a:r>
              <a:rPr lang="fr-FR" sz="1600" dirty="0" err="1" smtClean="0"/>
              <a:t>only</a:t>
            </a:r>
            <a:r>
              <a:rPr lang="fr-FR" sz="1600" dirty="0" smtClean="0"/>
              <a:t> 1 PA probe.</a:t>
            </a:r>
            <a:endParaRPr lang="en-GB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968343" y="1839685"/>
            <a:ext cx="2743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FAAST </a:t>
            </a:r>
            <a:r>
              <a:rPr lang="fr-FR" sz="1600" dirty="0" err="1" smtClean="0"/>
              <a:t>technology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able to </a:t>
            </a:r>
            <a:r>
              <a:rPr lang="fr-FR" sz="1600" dirty="0" err="1" smtClean="0"/>
              <a:t>perform</a:t>
            </a:r>
            <a:r>
              <a:rPr lang="fr-FR" sz="1600" dirty="0" smtClean="0"/>
              <a:t> the </a:t>
            </a:r>
            <a:r>
              <a:rPr lang="fr-FR" sz="1600" dirty="0" err="1" smtClean="0"/>
              <a:t>complete</a:t>
            </a:r>
            <a:r>
              <a:rPr lang="fr-FR" sz="1600" dirty="0" smtClean="0"/>
              <a:t> inspection </a:t>
            </a:r>
            <a:r>
              <a:rPr lang="fr-FR" sz="1600" b="1" dirty="0" err="1" smtClean="0"/>
              <a:t>within</a:t>
            </a:r>
            <a:r>
              <a:rPr lang="fr-FR" sz="1600" b="1" dirty="0" smtClean="0"/>
              <a:t> a maximum of 3 </a:t>
            </a:r>
            <a:r>
              <a:rPr lang="fr-FR" sz="1600" b="1" dirty="0" err="1" smtClean="0"/>
              <a:t>shots</a:t>
            </a:r>
            <a:r>
              <a:rPr lang="fr-FR" sz="1600" dirty="0" smtClean="0"/>
              <a:t>, </a:t>
            </a:r>
            <a:r>
              <a:rPr lang="fr-FR" sz="1600" dirty="0" err="1" smtClean="0"/>
              <a:t>instead</a:t>
            </a:r>
            <a:r>
              <a:rPr lang="fr-FR" sz="1600" dirty="0" smtClean="0"/>
              <a:t> of 7 </a:t>
            </a:r>
            <a:r>
              <a:rPr lang="fr-FR" sz="1600" b="1" dirty="0" err="1" smtClean="0"/>
              <a:t>using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only</a:t>
            </a:r>
            <a:r>
              <a:rPr lang="fr-FR" sz="1600" b="1" dirty="0" smtClean="0"/>
              <a:t> 1 PA probe</a:t>
            </a:r>
            <a:r>
              <a:rPr lang="fr-FR" sz="1600" dirty="0" smtClean="0"/>
              <a:t>, and at </a:t>
            </a:r>
            <a:r>
              <a:rPr lang="fr-FR" sz="1600" b="1" dirty="0" err="1" smtClean="0"/>
              <a:t>equivalent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rotation’s</a:t>
            </a:r>
            <a:r>
              <a:rPr lang="fr-FR" sz="1600" b="1" dirty="0" smtClean="0"/>
              <a:t> speed</a:t>
            </a:r>
            <a:r>
              <a:rPr lang="fr-FR" sz="1600" dirty="0" smtClean="0"/>
              <a:t>. The full </a:t>
            </a:r>
            <a:r>
              <a:rPr lang="fr-FR" sz="1600" dirty="0" err="1" smtClean="0"/>
              <a:t>shaft</a:t>
            </a:r>
            <a:r>
              <a:rPr lang="fr-FR" sz="1600" dirty="0" smtClean="0"/>
              <a:t> </a:t>
            </a:r>
            <a:r>
              <a:rPr lang="fr-FR" sz="1600" dirty="0" err="1" smtClean="0"/>
              <a:t>testing</a:t>
            </a:r>
            <a:r>
              <a:rPr lang="fr-FR" sz="1600" dirty="0" smtClean="0"/>
              <a:t> </a:t>
            </a:r>
            <a:r>
              <a:rPr lang="fr-FR" sz="1600" dirty="0" err="1" smtClean="0"/>
              <a:t>is</a:t>
            </a:r>
            <a:r>
              <a:rPr lang="fr-FR" sz="1600" dirty="0" smtClean="0"/>
              <a:t> made </a:t>
            </a:r>
            <a:r>
              <a:rPr lang="fr-FR" sz="1600" b="1" dirty="0" err="1" smtClean="0"/>
              <a:t>within</a:t>
            </a:r>
            <a:r>
              <a:rPr lang="fr-FR" sz="1600" b="1" dirty="0" smtClean="0"/>
              <a:t> 1 </a:t>
            </a:r>
            <a:r>
              <a:rPr lang="fr-FR" sz="1600" b="1" dirty="0" err="1" smtClean="0"/>
              <a:t>pass</a:t>
            </a:r>
            <a:r>
              <a:rPr lang="fr-FR" sz="1600" dirty="0" smtClean="0"/>
              <a:t>.</a:t>
            </a:r>
            <a:endParaRPr lang="en-GB" sz="16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656" y="4085230"/>
            <a:ext cx="2147186" cy="109721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276" y="4634895"/>
            <a:ext cx="2146023" cy="1300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954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r>
              <a:rPr lang="fr-FR" dirty="0" smtClean="0"/>
              <a:t> of A-Scans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" t="8640" r="26533" b="48818"/>
          <a:stretch/>
        </p:blipFill>
        <p:spPr>
          <a:xfrm>
            <a:off x="848023" y="4568823"/>
            <a:ext cx="3859200" cy="18868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t="8540" r="26466" b="48643"/>
          <a:stretch/>
        </p:blipFill>
        <p:spPr>
          <a:xfrm>
            <a:off x="863266" y="2585445"/>
            <a:ext cx="3857897" cy="1889458"/>
          </a:xfrm>
          <a:prstGeom prst="rect">
            <a:avLst/>
          </a:prstGeom>
        </p:spPr>
      </p:pic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2317934" y="5509348"/>
            <a:ext cx="1353846" cy="2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kumimoji="0" lang="fr-FR" altLang="en-US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Defect</a:t>
            </a:r>
            <a:endParaRPr kumimoji="0" lang="fr-F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462587" y="4239472"/>
            <a:ext cx="1266825" cy="438150"/>
          </a:xfrm>
          <a:prstGeom prst="rect">
            <a:avLst/>
          </a:prstGeom>
          <a:solidFill>
            <a:srgbClr val="000000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SNR=21dB</a:t>
            </a:r>
            <a:endParaRPr kumimoji="0" lang="fr-FR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t="8525" r="26728" b="48967"/>
          <a:stretch/>
        </p:blipFill>
        <p:spPr>
          <a:xfrm>
            <a:off x="7355506" y="2572265"/>
            <a:ext cx="3859200" cy="188383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0" t="8525" r="26867" b="48967"/>
          <a:stretch/>
        </p:blipFill>
        <p:spPr>
          <a:xfrm>
            <a:off x="7361096" y="4565821"/>
            <a:ext cx="3864170" cy="1890000"/>
          </a:xfrm>
          <a:prstGeom prst="rect">
            <a:avLst/>
          </a:prstGeom>
        </p:spPr>
      </p:pic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8673426" y="5599965"/>
            <a:ext cx="1353846" cy="23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18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kumimoji="0" lang="fr-FR" altLang="en-US" sz="18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Defect</a:t>
            </a:r>
            <a:endParaRPr kumimoji="0" lang="fr-FR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946249" y="1707737"/>
            <a:ext cx="1904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0,4mm FBH at 2,5mm </a:t>
            </a:r>
            <a:r>
              <a:rPr lang="fr-FR" sz="1400" dirty="0" err="1" smtClean="0"/>
              <a:t>from</a:t>
            </a:r>
            <a:r>
              <a:rPr lang="fr-FR" sz="1400" dirty="0" smtClean="0"/>
              <a:t> the surface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351168" y="1711856"/>
            <a:ext cx="190432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0,4mm FBH at 139,7mm</a:t>
            </a:r>
          </a:p>
        </p:txBody>
      </p:sp>
    </p:spTree>
    <p:extLst>
      <p:ext uri="{BB962C8B-B14F-4D97-AF65-F5344CB8AC3E}">
        <p14:creationId xmlns:p14="http://schemas.microsoft.com/office/powerpoint/2010/main" val="325751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en-GB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173627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1600" dirty="0" err="1" smtClean="0"/>
              <a:t>When</a:t>
            </a:r>
            <a:r>
              <a:rPr lang="fr-FR" sz="1600" dirty="0" smtClean="0"/>
              <a:t> multiple angles are </a:t>
            </a:r>
            <a:r>
              <a:rPr lang="fr-FR" sz="1600" dirty="0" err="1" smtClean="0"/>
              <a:t>required</a:t>
            </a:r>
            <a:r>
              <a:rPr lang="fr-FR" sz="1600" dirty="0" smtClean="0"/>
              <a:t>, or </a:t>
            </a:r>
            <a:r>
              <a:rPr lang="fr-FR" sz="1600" dirty="0" err="1" smtClean="0"/>
              <a:t>several</a:t>
            </a:r>
            <a:r>
              <a:rPr lang="fr-FR" sz="1600" dirty="0" smtClean="0"/>
              <a:t> focus </a:t>
            </a:r>
            <a:r>
              <a:rPr lang="fr-FR" sz="1600" dirty="0" err="1" smtClean="0"/>
              <a:t>depth</a:t>
            </a:r>
            <a:r>
              <a:rPr lang="fr-FR" sz="1600" dirty="0" smtClean="0"/>
              <a:t> for multizone </a:t>
            </a:r>
            <a:r>
              <a:rPr lang="fr-FR" sz="1600" dirty="0" err="1" smtClean="0"/>
              <a:t>testing</a:t>
            </a:r>
            <a:r>
              <a:rPr lang="fr-FR" sz="1600" dirty="0" smtClean="0"/>
              <a:t> </a:t>
            </a:r>
            <a:r>
              <a:rPr lang="fr-FR" sz="1600" dirty="0" err="1" smtClean="0"/>
              <a:t>procedures</a:t>
            </a:r>
            <a:r>
              <a:rPr lang="fr-FR" sz="1600" dirty="0" smtClean="0"/>
              <a:t>, FAAST </a:t>
            </a:r>
            <a:r>
              <a:rPr lang="fr-FR" sz="1600" dirty="0" err="1" smtClean="0"/>
              <a:t>technology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deliver</a:t>
            </a:r>
            <a:r>
              <a:rPr lang="fr-FR" sz="1600" dirty="0" smtClean="0"/>
              <a:t> real </a:t>
            </a:r>
            <a:r>
              <a:rPr lang="fr-FR" sz="1600" dirty="0" err="1" smtClean="0"/>
              <a:t>advantages</a:t>
            </a:r>
            <a:r>
              <a:rPr lang="fr-FR" sz="1600" dirty="0" smtClean="0"/>
              <a:t>, in </a:t>
            </a:r>
            <a:r>
              <a:rPr lang="fr-FR" sz="1600" dirty="0" err="1" smtClean="0"/>
              <a:t>comparison</a:t>
            </a:r>
            <a:r>
              <a:rPr lang="fr-FR" sz="1600" dirty="0" smtClean="0"/>
              <a:t> to </a:t>
            </a:r>
            <a:r>
              <a:rPr lang="fr-FR" sz="1600" dirty="0" err="1" smtClean="0"/>
              <a:t>conventional</a:t>
            </a:r>
            <a:r>
              <a:rPr lang="fr-FR" sz="1600" dirty="0" smtClean="0"/>
              <a:t> </a:t>
            </a:r>
            <a:r>
              <a:rPr lang="fr-FR" sz="1600" dirty="0" err="1" smtClean="0"/>
              <a:t>Phased</a:t>
            </a:r>
            <a:r>
              <a:rPr lang="fr-FR" sz="1600" dirty="0" smtClean="0"/>
              <a:t> </a:t>
            </a:r>
            <a:r>
              <a:rPr lang="fr-FR" sz="1600" dirty="0" err="1" smtClean="0"/>
              <a:t>Array</a:t>
            </a:r>
            <a:r>
              <a:rPr lang="fr-FR" sz="1600" dirty="0" smtClean="0"/>
              <a:t>, in </a:t>
            </a:r>
            <a:r>
              <a:rPr lang="fr-FR" sz="1600" dirty="0" err="1" smtClean="0"/>
              <a:t>terms</a:t>
            </a:r>
            <a:r>
              <a:rPr lang="fr-FR" sz="1600" dirty="0" smtClean="0"/>
              <a:t> of speed, but not </a:t>
            </a:r>
            <a:r>
              <a:rPr lang="fr-FR" sz="1600" dirty="0" err="1" smtClean="0"/>
              <a:t>only</a:t>
            </a:r>
            <a:r>
              <a:rPr lang="fr-FR" sz="1600" dirty="0" smtClean="0"/>
              <a:t>, as </a:t>
            </a:r>
            <a:r>
              <a:rPr lang="fr-FR" sz="1600" dirty="0" err="1" smtClean="0"/>
              <a:t>it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be</a:t>
            </a:r>
            <a:r>
              <a:rPr lang="fr-FR" sz="1600" dirty="0" smtClean="0"/>
              <a:t> </a:t>
            </a:r>
            <a:r>
              <a:rPr lang="fr-FR" sz="1600" dirty="0" err="1" smtClean="0"/>
              <a:t>perceived</a:t>
            </a:r>
            <a:r>
              <a:rPr lang="fr-FR" sz="1600" dirty="0" smtClean="0"/>
              <a:t> as a </a:t>
            </a:r>
            <a:r>
              <a:rPr lang="fr-FR" sz="1600" dirty="0" err="1" smtClean="0"/>
              <a:t>very</a:t>
            </a:r>
            <a:r>
              <a:rPr lang="fr-FR" sz="1600" dirty="0" smtClean="0"/>
              <a:t> flexible system. </a:t>
            </a:r>
            <a:endParaRPr lang="en-GB" sz="16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fr-FR" sz="2000" dirty="0" err="1" smtClean="0"/>
              <a:t>Analysis</a:t>
            </a:r>
            <a:r>
              <a:rPr lang="fr-FR" sz="2000" dirty="0" smtClean="0"/>
              <a:t> of </a:t>
            </a:r>
            <a:r>
              <a:rPr lang="fr-FR" sz="2000" dirty="0" err="1" smtClean="0"/>
              <a:t>above</a:t>
            </a:r>
            <a:r>
              <a:rPr lang="fr-FR" sz="2000" dirty="0" smtClean="0"/>
              <a:t> </a:t>
            </a:r>
            <a:r>
              <a:rPr lang="fr-FR" sz="2000" dirty="0" err="1" smtClean="0"/>
              <a:t>examples</a:t>
            </a:r>
            <a:r>
              <a:rPr lang="fr-FR" sz="2000" dirty="0"/>
              <a:t>:</a:t>
            </a:r>
            <a:endParaRPr lang="en-GB" sz="20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1600" dirty="0" err="1" smtClean="0"/>
              <a:t>When</a:t>
            </a:r>
            <a:r>
              <a:rPr lang="fr-FR" sz="1600" dirty="0" smtClean="0"/>
              <a:t> Multi-angle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required</a:t>
            </a:r>
            <a:r>
              <a:rPr lang="fr-FR" sz="1600" dirty="0" smtClean="0"/>
              <a:t>, the FAAST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perform</a:t>
            </a:r>
            <a:r>
              <a:rPr lang="fr-FR" sz="1600" dirty="0" smtClean="0"/>
              <a:t> the </a:t>
            </a:r>
            <a:r>
              <a:rPr lang="fr-FR" sz="1600" dirty="0" err="1" smtClean="0"/>
              <a:t>same</a:t>
            </a:r>
            <a:r>
              <a:rPr lang="fr-FR" sz="1600" dirty="0" smtClean="0"/>
              <a:t> inspection </a:t>
            </a:r>
            <a:r>
              <a:rPr lang="fr-FR" sz="1600" dirty="0" err="1" smtClean="0"/>
              <a:t>within</a:t>
            </a:r>
            <a:r>
              <a:rPr lang="fr-FR" sz="1600" dirty="0" smtClean="0"/>
              <a:t> ONE single </a:t>
            </a:r>
            <a:r>
              <a:rPr lang="fr-FR" sz="1600" dirty="0" err="1" smtClean="0"/>
              <a:t>shot</a:t>
            </a:r>
            <a:r>
              <a:rPr lang="fr-FR" sz="1600" dirty="0" smtClean="0"/>
              <a:t>, </a:t>
            </a:r>
            <a:r>
              <a:rPr lang="fr-FR" sz="1600" dirty="0" err="1" smtClean="0"/>
              <a:t>allowing</a:t>
            </a:r>
            <a:r>
              <a:rPr lang="fr-FR" sz="1600" dirty="0" smtClean="0"/>
              <a:t> </a:t>
            </a:r>
            <a:r>
              <a:rPr lang="fr-FR" sz="1600" dirty="0" err="1" smtClean="0"/>
              <a:t>thus</a:t>
            </a:r>
            <a:r>
              <a:rPr lang="fr-FR" sz="1600" dirty="0" smtClean="0"/>
              <a:t> inspection speed </a:t>
            </a:r>
            <a:r>
              <a:rPr lang="fr-FR" sz="1600" dirty="0" err="1" smtClean="0"/>
              <a:t>advantages</a:t>
            </a:r>
            <a:r>
              <a:rPr lang="fr-FR" sz="1600" dirty="0" smtClean="0"/>
              <a:t>, </a:t>
            </a:r>
            <a:r>
              <a:rPr lang="fr-FR" sz="1600" dirty="0" err="1" smtClean="0"/>
              <a:t>without</a:t>
            </a:r>
            <a:r>
              <a:rPr lang="fr-FR" sz="1600" dirty="0" smtClean="0"/>
              <a:t> </a:t>
            </a:r>
            <a:r>
              <a:rPr lang="fr-FR" sz="1600" dirty="0" err="1" smtClean="0"/>
              <a:t>compromising</a:t>
            </a:r>
            <a:r>
              <a:rPr lang="fr-FR" sz="1600" dirty="0" smtClean="0"/>
              <a:t> the </a:t>
            </a:r>
            <a:r>
              <a:rPr lang="fr-FR" sz="1600" dirty="0" err="1" smtClean="0"/>
              <a:t>quality</a:t>
            </a:r>
            <a:r>
              <a:rPr lang="fr-FR" sz="1600" dirty="0" smtClean="0"/>
              <a:t>.</a:t>
            </a:r>
          </a:p>
          <a:p>
            <a:r>
              <a:rPr lang="fr-FR" sz="1600" dirty="0" err="1" smtClean="0"/>
              <a:t>When</a:t>
            </a:r>
            <a:r>
              <a:rPr lang="fr-FR" sz="1600" dirty="0" smtClean="0"/>
              <a:t> Multi-focus </a:t>
            </a:r>
            <a:r>
              <a:rPr lang="fr-FR" sz="1600" dirty="0" err="1" smtClean="0"/>
              <a:t>is</a:t>
            </a:r>
            <a:r>
              <a:rPr lang="fr-FR" sz="1600" dirty="0" smtClean="0"/>
              <a:t> </a:t>
            </a:r>
            <a:r>
              <a:rPr lang="fr-FR" sz="1600" dirty="0" err="1" smtClean="0"/>
              <a:t>required</a:t>
            </a:r>
            <a:r>
              <a:rPr lang="fr-FR" sz="1600" dirty="0"/>
              <a:t> </a:t>
            </a:r>
            <a:r>
              <a:rPr lang="fr-FR" sz="1600" dirty="0" smtClean="0"/>
              <a:t>for multizone </a:t>
            </a:r>
            <a:r>
              <a:rPr lang="fr-FR" sz="1600" dirty="0" err="1" smtClean="0"/>
              <a:t>inpection</a:t>
            </a:r>
            <a:r>
              <a:rPr lang="fr-FR" sz="1600" dirty="0" smtClean="0"/>
              <a:t>, the FAAST </a:t>
            </a:r>
            <a:r>
              <a:rPr lang="fr-FR" sz="1600" dirty="0" err="1" smtClean="0"/>
              <a:t>deliver</a:t>
            </a:r>
            <a:r>
              <a:rPr lang="fr-FR" sz="1600" dirty="0" smtClean="0"/>
              <a:t> real </a:t>
            </a:r>
            <a:r>
              <a:rPr lang="fr-FR" sz="1600" dirty="0" err="1" smtClean="0"/>
              <a:t>advantages</a:t>
            </a:r>
            <a:r>
              <a:rPr lang="fr-FR" sz="1600" dirty="0" smtClean="0"/>
              <a:t> in </a:t>
            </a:r>
            <a:r>
              <a:rPr lang="fr-FR" sz="1600" dirty="0" err="1" smtClean="0"/>
              <a:t>terms</a:t>
            </a:r>
            <a:r>
              <a:rPr lang="fr-FR" sz="1600" dirty="0" smtClean="0"/>
              <a:t> of inspection speed due to </a:t>
            </a:r>
            <a:r>
              <a:rPr lang="fr-FR" sz="1600" dirty="0" err="1" smtClean="0"/>
              <a:t>its</a:t>
            </a:r>
            <a:r>
              <a:rPr lang="fr-FR" sz="1600" dirty="0" smtClean="0"/>
              <a:t> </a:t>
            </a:r>
            <a:r>
              <a:rPr lang="fr-FR" sz="1600" dirty="0" err="1" smtClean="0"/>
              <a:t>capacity</a:t>
            </a:r>
            <a:r>
              <a:rPr lang="fr-FR" sz="1600" dirty="0" smtClean="0"/>
              <a:t> to </a:t>
            </a:r>
            <a:r>
              <a:rPr lang="fr-FR" sz="1600" dirty="0" err="1" smtClean="0"/>
              <a:t>emit</a:t>
            </a:r>
            <a:r>
              <a:rPr lang="fr-FR" sz="1600" dirty="0" smtClean="0"/>
              <a:t> </a:t>
            </a:r>
            <a:r>
              <a:rPr lang="fr-FR" sz="1600" dirty="0" err="1" smtClean="0"/>
              <a:t>several</a:t>
            </a:r>
            <a:r>
              <a:rPr lang="fr-FR" sz="1600" dirty="0" smtClean="0"/>
              <a:t> </a:t>
            </a:r>
            <a:r>
              <a:rPr lang="fr-FR" sz="1600" dirty="0" err="1" smtClean="0"/>
              <a:t>focused</a:t>
            </a:r>
            <a:r>
              <a:rPr lang="fr-FR" sz="1600" dirty="0" smtClean="0"/>
              <a:t> </a:t>
            </a:r>
            <a:r>
              <a:rPr lang="fr-FR" sz="1600" dirty="0" err="1" smtClean="0"/>
              <a:t>laws</a:t>
            </a:r>
            <a:r>
              <a:rPr lang="fr-FR" sz="1600" dirty="0" smtClean="0"/>
              <a:t> </a:t>
            </a:r>
            <a:r>
              <a:rPr lang="fr-FR" sz="1600" dirty="0" err="1" smtClean="0"/>
              <a:t>within</a:t>
            </a:r>
            <a:r>
              <a:rPr lang="fr-FR" sz="1600" dirty="0" smtClean="0"/>
              <a:t> ONE single </a:t>
            </a:r>
            <a:r>
              <a:rPr lang="fr-FR" sz="1600" dirty="0" err="1" smtClean="0"/>
              <a:t>shot</a:t>
            </a:r>
            <a:r>
              <a:rPr lang="fr-FR" sz="1600" dirty="0" smtClean="0"/>
              <a:t>, as </a:t>
            </a:r>
            <a:r>
              <a:rPr lang="fr-FR" sz="1600" dirty="0" err="1" smtClean="0"/>
              <a:t>well</a:t>
            </a:r>
            <a:r>
              <a:rPr lang="fr-FR" sz="1600" dirty="0" smtClean="0"/>
              <a:t> as in </a:t>
            </a:r>
            <a:r>
              <a:rPr lang="fr-FR" sz="1600" dirty="0" err="1" smtClean="0"/>
              <a:t>reception</a:t>
            </a:r>
            <a:r>
              <a:rPr lang="fr-FR" sz="1600" dirty="0" smtClean="0"/>
              <a:t>. </a:t>
            </a:r>
            <a:r>
              <a:rPr lang="fr-FR" sz="1600" dirty="0" err="1" smtClean="0"/>
              <a:t>Such</a:t>
            </a:r>
            <a:r>
              <a:rPr lang="fr-FR" sz="1600" dirty="0" smtClean="0"/>
              <a:t> </a:t>
            </a:r>
            <a:r>
              <a:rPr lang="fr-FR" sz="1600" dirty="0" err="1" smtClean="0"/>
              <a:t>capabilities</a:t>
            </a:r>
            <a:r>
              <a:rPr lang="fr-FR" sz="1600" dirty="0" smtClean="0"/>
              <a:t> </a:t>
            </a:r>
            <a:r>
              <a:rPr lang="fr-FR" sz="1600" dirty="0" err="1" smtClean="0"/>
              <a:t>allow</a:t>
            </a:r>
            <a:r>
              <a:rPr lang="fr-FR" sz="1600" dirty="0" smtClean="0"/>
              <a:t> the </a:t>
            </a:r>
            <a:r>
              <a:rPr lang="fr-FR" sz="1600" dirty="0" err="1" smtClean="0"/>
              <a:t>technology</a:t>
            </a:r>
            <a:r>
              <a:rPr lang="fr-FR" sz="1600" dirty="0" smtClean="0"/>
              <a:t> to </a:t>
            </a:r>
            <a:r>
              <a:rPr lang="fr-FR" sz="1600" dirty="0" err="1" smtClean="0"/>
              <a:t>supply</a:t>
            </a:r>
            <a:r>
              <a:rPr lang="fr-FR" sz="1600" dirty="0" smtClean="0"/>
              <a:t> high speed inspection </a:t>
            </a:r>
            <a:r>
              <a:rPr lang="fr-FR" sz="1600" dirty="0" err="1" smtClean="0"/>
              <a:t>with</a:t>
            </a:r>
            <a:r>
              <a:rPr lang="fr-FR" sz="1600" dirty="0" smtClean="0"/>
              <a:t> high </a:t>
            </a:r>
            <a:r>
              <a:rPr lang="fr-FR" sz="1600" dirty="0" err="1" smtClean="0"/>
              <a:t>quality</a:t>
            </a:r>
            <a:r>
              <a:rPr lang="fr-FR" sz="1600" dirty="0" smtClean="0"/>
              <a:t> </a:t>
            </a:r>
            <a:r>
              <a:rPr lang="fr-FR" sz="1600" dirty="0" err="1" smtClean="0"/>
              <a:t>results</a:t>
            </a:r>
            <a:r>
              <a:rPr lang="fr-FR" sz="1600" dirty="0" smtClean="0"/>
              <a:t>. </a:t>
            </a:r>
            <a:endParaRPr lang="en-GB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991" y="4499501"/>
            <a:ext cx="3144665" cy="23584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187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2DBCA58D-250D-4B03-9133-E4987247397F}" vid="{B1105903-6ECF-477A-90BF-C7D6111C13B0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826</Words>
  <Application>Microsoft Office PowerPoint</Application>
  <PresentationFormat>Grand écran</PresentationFormat>
  <Paragraphs>82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Arial Narrow</vt:lpstr>
      <vt:lpstr>Book Antiqua</vt:lpstr>
      <vt:lpstr>Calibri</vt:lpstr>
      <vt:lpstr>Times New Roman</vt:lpstr>
      <vt:lpstr>Sales Direction 16X9</vt:lpstr>
      <vt:lpstr>UT Phased Array inspection for Aircraft turbine discs</vt:lpstr>
      <vt:lpstr>Summary </vt:lpstr>
      <vt:lpstr>Presentation of FAAST technology</vt:lpstr>
      <vt:lpstr>UT turbine discs inspection using Multi-angle</vt:lpstr>
      <vt:lpstr>UT turbine discs inspection using Multi-focus</vt:lpstr>
      <vt:lpstr>Reference’s Introduction using FAAST technology</vt:lpstr>
      <vt:lpstr>Reference’s Introduction</vt:lpstr>
      <vt:lpstr>Example of A-Scans</vt:lpstr>
      <vt:lpstr>Results Analysis</vt:lpstr>
      <vt:lpstr>Get a feasability study </vt:lpstr>
      <vt:lpstr>Advantages and 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2016-03-10T14:28:24Z</dcterms:created>
  <dcterms:modified xsi:type="dcterms:W3CDTF">2016-06-20T13:19:50Z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