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7" r:id="rId3"/>
    <p:sldId id="258" r:id="rId4"/>
    <p:sldId id="259" r:id="rId5"/>
    <p:sldId id="260" r:id="rId6"/>
    <p:sldId id="271" r:id="rId7"/>
    <p:sldId id="270" r:id="rId8"/>
    <p:sldId id="261" r:id="rId9"/>
    <p:sldId id="262" r:id="rId10"/>
    <p:sldId id="272" r:id="rId11"/>
    <p:sldId id="264" r:id="rId12"/>
    <p:sldId id="273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6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sz="1200" b="1" i="1">
                <a:latin typeface="Arial"/>
                <a:ea typeface="+mn-ea"/>
                <a:cs typeface="Arial"/>
              </a:rPr>
              <a:t>REMARQUE :</a:t>
            </a:r>
          </a:p>
          <a:p>
            <a:pPr algn="l" defTabSz="914400">
              <a:buNone/>
            </a:pPr>
            <a:r>
              <a:rPr sz="1200" b="0" i="1">
                <a:latin typeface="Arial"/>
                <a:ea typeface="+mn-ea"/>
                <a:cs typeface="Arial"/>
              </a:rPr>
              <a:t>Pour modifier l’image présente sur cette diapositive, sélectionnez l’image, puis supprimez-la. Cliquez ensuite sur l’icône Images dans l’espace réservé pour insérer votre propre image.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omate.com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noProof="1" smtClean="0"/>
              <a:t>UT system for Railway Inspection</a:t>
            </a:r>
            <a:endParaRPr lang="fr-FR" noProof="1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noProof="1" smtClean="0"/>
              <a:t>Design your inspection vehicle with an added value.</a:t>
            </a:r>
            <a:endParaRPr lang="fr-FR" noProof="1"/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7" r="23617"/>
          <a:stretch>
            <a:fillRect/>
          </a:stretch>
        </p:blipFill>
        <p:spPr>
          <a:xfrm>
            <a:off x="6444343" y="0"/>
            <a:ext cx="5747657" cy="6858000"/>
          </a:xfr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36" y="394645"/>
            <a:ext cx="104110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 smtClean="0"/>
              <a:t>Installations</a:t>
            </a:r>
            <a:endParaRPr lang="fr-FR" noProof="1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690763"/>
            <a:ext cx="4572000" cy="3488656"/>
          </a:xfrm>
        </p:spPr>
      </p:pic>
      <p:sp>
        <p:nvSpPr>
          <p:cNvPr id="8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System using FAAST Phased Array and conventional UT electronics</a:t>
            </a:r>
            <a:endParaRPr lang="en-US" dirty="0"/>
          </a:p>
        </p:txBody>
      </p:sp>
      <p:sp>
        <p:nvSpPr>
          <p:cNvPr id="9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>
            <a:noAutofit/>
          </a:bodyPr>
          <a:lstStyle/>
          <a:p>
            <a:endParaRPr lang="en-US" sz="1200" dirty="0" smtClean="0"/>
          </a:p>
          <a:p>
            <a:r>
              <a:rPr lang="en-US" sz="1200" dirty="0" smtClean="0"/>
              <a:t>Multi-angle acquisition using 1D linear probe</a:t>
            </a:r>
          </a:p>
          <a:p>
            <a:r>
              <a:rPr lang="en-US" sz="1200" dirty="0" smtClean="0"/>
              <a:t>72km/h</a:t>
            </a:r>
          </a:p>
          <a:p>
            <a:r>
              <a:rPr lang="en-US" sz="1200" dirty="0" smtClean="0"/>
              <a:t>Inspection pitch: 4mm</a:t>
            </a:r>
          </a:p>
          <a:p>
            <a:r>
              <a:rPr lang="en-US" sz="1200" dirty="0" smtClean="0"/>
              <a:t>8 directions per rail using one 1D linear probe, and 3 conventional for 0°, 55° and 70° offset</a:t>
            </a:r>
            <a:endParaRPr lang="en-US" sz="1200" dirty="0"/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752600" y="1828800"/>
            <a:ext cx="4572000" cy="847725"/>
          </a:xfrm>
        </p:spPr>
        <p:txBody>
          <a:bodyPr/>
          <a:lstStyle/>
          <a:p>
            <a:r>
              <a:rPr lang="en-US" dirty="0" err="1" smtClean="0"/>
              <a:t>Speno</a:t>
            </a:r>
            <a:r>
              <a:rPr lang="en-US" dirty="0" smtClean="0"/>
              <a:t> Rail Maintenance Australia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Projects</a:t>
            </a:r>
            <a:endParaRPr lang="en-GB" dirty="0"/>
          </a:p>
        </p:txBody>
      </p:sp>
      <p:sp>
        <p:nvSpPr>
          <p:cNvPr id="5" name="Espace réservé du contenu 5"/>
          <p:cNvSpPr txBox="1">
            <a:spLocks/>
          </p:cNvSpPr>
          <p:nvPr/>
        </p:nvSpPr>
        <p:spPr>
          <a:xfrm>
            <a:off x="1317326" y="2331719"/>
            <a:ext cx="4572000" cy="4343401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RATP – Project to </a:t>
            </a:r>
            <a:r>
              <a:rPr lang="fr-FR" sz="1400" dirty="0" err="1"/>
              <a:t>equip</a:t>
            </a:r>
            <a:r>
              <a:rPr lang="fr-FR" sz="1400" dirty="0"/>
              <a:t> the inspection </a:t>
            </a:r>
            <a:r>
              <a:rPr lang="fr-FR" sz="1400" dirty="0" err="1"/>
              <a:t>vehicle</a:t>
            </a:r>
            <a:r>
              <a:rPr lang="fr-FR" sz="1400" dirty="0"/>
              <a:t> of the french </a:t>
            </a:r>
            <a:r>
              <a:rPr lang="fr-FR" sz="1400" dirty="0" smtClean="0"/>
              <a:t>Paris </a:t>
            </a:r>
            <a:r>
              <a:rPr lang="fr-FR" sz="1400" dirty="0" err="1" smtClean="0"/>
              <a:t>metro</a:t>
            </a:r>
            <a:r>
              <a:rPr lang="fr-FR" sz="1400" dirty="0" smtClean="0"/>
              <a:t> </a:t>
            </a:r>
            <a:r>
              <a:rPr lang="fr-FR" sz="1400" dirty="0" err="1"/>
              <a:t>company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the </a:t>
            </a:r>
            <a:r>
              <a:rPr lang="fr-FR" sz="1400" dirty="0" err="1"/>
              <a:t>Phased</a:t>
            </a:r>
            <a:r>
              <a:rPr lang="fr-FR" sz="1400" dirty="0"/>
              <a:t> </a:t>
            </a:r>
            <a:r>
              <a:rPr lang="fr-FR" sz="1400" dirty="0" err="1"/>
              <a:t>Array</a:t>
            </a:r>
            <a:r>
              <a:rPr lang="fr-FR" sz="1400" dirty="0"/>
              <a:t> </a:t>
            </a:r>
            <a:r>
              <a:rPr lang="fr-FR" sz="1400" dirty="0" smtClean="0"/>
              <a:t>FAAST</a:t>
            </a:r>
          </a:p>
          <a:p>
            <a:r>
              <a:rPr lang="fr-FR" sz="1400" dirty="0" err="1" smtClean="0"/>
              <a:t>Eurailscout</a:t>
            </a:r>
            <a:r>
              <a:rPr lang="fr-FR" sz="1400" dirty="0" smtClean="0"/>
              <a:t> – Project to </a:t>
            </a:r>
            <a:r>
              <a:rPr lang="fr-FR" sz="1400" dirty="0" err="1" smtClean="0"/>
              <a:t>equip</a:t>
            </a:r>
            <a:r>
              <a:rPr lang="fr-FR" sz="1400" dirty="0" smtClean="0"/>
              <a:t> </a:t>
            </a:r>
            <a:r>
              <a:rPr lang="fr-FR" sz="1400" dirty="0" err="1" smtClean="0"/>
              <a:t>their</a:t>
            </a:r>
            <a:r>
              <a:rPr lang="fr-FR" sz="1400" dirty="0" smtClean="0"/>
              <a:t> inspection service cars </a:t>
            </a:r>
            <a:r>
              <a:rPr lang="fr-FR" sz="1400" dirty="0" err="1" smtClean="0"/>
              <a:t>with</a:t>
            </a:r>
            <a:r>
              <a:rPr lang="fr-FR" sz="1400" dirty="0" smtClean="0"/>
              <a:t> the </a:t>
            </a:r>
            <a:r>
              <a:rPr lang="fr-FR" sz="1400" dirty="0" err="1" smtClean="0"/>
              <a:t>Phased</a:t>
            </a:r>
            <a:r>
              <a:rPr lang="fr-FR" sz="1400" dirty="0" smtClean="0"/>
              <a:t> </a:t>
            </a:r>
            <a:r>
              <a:rPr lang="fr-FR" sz="1400" dirty="0" err="1" smtClean="0"/>
              <a:t>Array</a:t>
            </a:r>
            <a:r>
              <a:rPr lang="fr-FR" sz="1400" dirty="0" smtClean="0"/>
              <a:t> FAAST </a:t>
            </a:r>
            <a:r>
              <a:rPr lang="fr-FR" sz="1400" dirty="0" err="1" smtClean="0"/>
              <a:t>combined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</a:t>
            </a:r>
            <a:r>
              <a:rPr lang="fr-FR" sz="1400" dirty="0" err="1" smtClean="0"/>
              <a:t>conventional</a:t>
            </a:r>
            <a:r>
              <a:rPr lang="fr-FR" sz="1400" dirty="0" smtClean="0"/>
              <a:t>.</a:t>
            </a:r>
          </a:p>
          <a:p>
            <a:r>
              <a:rPr lang="fr-FR" sz="1400" dirty="0" smtClean="0"/>
              <a:t>China – Project </a:t>
            </a:r>
            <a:r>
              <a:rPr lang="fr-FR" sz="1400" dirty="0" err="1" smtClean="0"/>
              <a:t>with</a:t>
            </a:r>
            <a:r>
              <a:rPr lang="fr-FR" sz="1400" dirty="0" smtClean="0"/>
              <a:t> </a:t>
            </a:r>
            <a:r>
              <a:rPr lang="fr-FR" sz="1400" dirty="0" err="1" smtClean="0"/>
              <a:t>our</a:t>
            </a:r>
            <a:r>
              <a:rPr lang="fr-FR" sz="1400" dirty="0" smtClean="0"/>
              <a:t> Partner to </a:t>
            </a:r>
            <a:r>
              <a:rPr lang="fr-FR" sz="1400" dirty="0" err="1" smtClean="0"/>
              <a:t>develop</a:t>
            </a:r>
            <a:r>
              <a:rPr lang="fr-FR" sz="1400" dirty="0" smtClean="0"/>
              <a:t> an inspection </a:t>
            </a:r>
            <a:r>
              <a:rPr lang="fr-FR" sz="1400" dirty="0" err="1" smtClean="0"/>
              <a:t>vehicle</a:t>
            </a:r>
            <a:r>
              <a:rPr lang="fr-FR" sz="1400" dirty="0" smtClean="0"/>
              <a:t> for the </a:t>
            </a:r>
            <a:r>
              <a:rPr lang="fr-FR" sz="1400" dirty="0" err="1" smtClean="0"/>
              <a:t>chinese</a:t>
            </a:r>
            <a:r>
              <a:rPr lang="fr-FR" sz="1400" dirty="0" smtClean="0"/>
              <a:t> </a:t>
            </a:r>
            <a:r>
              <a:rPr lang="fr-FR" sz="1400" dirty="0" err="1" smtClean="0"/>
              <a:t>market</a:t>
            </a:r>
            <a:r>
              <a:rPr lang="fr-FR" sz="1400" dirty="0" smtClean="0"/>
              <a:t> </a:t>
            </a:r>
            <a:r>
              <a:rPr lang="fr-FR" sz="1400" dirty="0" err="1" smtClean="0"/>
              <a:t>using</a:t>
            </a:r>
            <a:r>
              <a:rPr lang="fr-FR" sz="1400" dirty="0" smtClean="0"/>
              <a:t> FAAST </a:t>
            </a:r>
            <a:r>
              <a:rPr lang="fr-FR" sz="1400" dirty="0" err="1" smtClean="0"/>
              <a:t>technology</a:t>
            </a:r>
            <a:r>
              <a:rPr lang="fr-FR" sz="1400" dirty="0" smtClean="0"/>
              <a:t>.</a:t>
            </a:r>
          </a:p>
          <a:p>
            <a:r>
              <a:rPr lang="fr-FR" sz="1400" dirty="0" err="1" smtClean="0"/>
              <a:t>Current</a:t>
            </a:r>
            <a:r>
              <a:rPr lang="fr-FR" sz="1400" dirty="0" smtClean="0"/>
              <a:t> </a:t>
            </a:r>
            <a:r>
              <a:rPr lang="fr-FR" sz="1400" dirty="0" err="1" smtClean="0"/>
              <a:t>evaluation</a:t>
            </a:r>
            <a:r>
              <a:rPr lang="fr-FR" sz="1400" dirty="0" smtClean="0"/>
              <a:t> to </a:t>
            </a:r>
            <a:r>
              <a:rPr lang="fr-FR" sz="1400" dirty="0" err="1" smtClean="0"/>
              <a:t>perform</a:t>
            </a:r>
            <a:r>
              <a:rPr lang="fr-FR" sz="1400" dirty="0" smtClean="0"/>
              <a:t> UT inspection at 140km/h</a:t>
            </a:r>
          </a:p>
          <a:p>
            <a:r>
              <a:rPr lang="fr-FR" sz="1400" dirty="0" err="1" smtClean="0"/>
              <a:t>Number</a:t>
            </a:r>
            <a:r>
              <a:rPr lang="fr-FR" sz="1400" dirty="0" smtClean="0"/>
              <a:t> of </a:t>
            </a:r>
            <a:r>
              <a:rPr lang="fr-FR" sz="1400" dirty="0" err="1" smtClean="0"/>
              <a:t>projects</a:t>
            </a:r>
            <a:r>
              <a:rPr lang="fr-FR" sz="1400" dirty="0" smtClean="0"/>
              <a:t> are not </a:t>
            </a:r>
            <a:r>
              <a:rPr lang="fr-FR" sz="1400" dirty="0" err="1" smtClean="0"/>
              <a:t>restricted</a:t>
            </a:r>
            <a:r>
              <a:rPr lang="fr-FR" sz="1400" dirty="0" smtClean="0"/>
              <a:t> to the </a:t>
            </a:r>
            <a:r>
              <a:rPr lang="fr-FR" sz="1400" dirty="0" err="1" smtClean="0"/>
              <a:t>above</a:t>
            </a:r>
            <a:r>
              <a:rPr lang="fr-FR" sz="1400" dirty="0" smtClean="0"/>
              <a:t> </a:t>
            </a:r>
            <a:r>
              <a:rPr lang="fr-FR" sz="1400" dirty="0" err="1" smtClean="0"/>
              <a:t>list</a:t>
            </a:r>
            <a:r>
              <a:rPr lang="fr-FR" sz="1400" dirty="0" smtClean="0"/>
              <a:t>. </a:t>
            </a:r>
            <a:r>
              <a:rPr lang="fr-FR" sz="1400" dirty="0" err="1" smtClean="0"/>
              <a:t>Socomate</a:t>
            </a:r>
            <a:r>
              <a:rPr lang="fr-FR" sz="1400" dirty="0" smtClean="0"/>
              <a:t> International </a:t>
            </a:r>
            <a:r>
              <a:rPr lang="fr-FR" sz="1400" dirty="0" err="1" smtClean="0"/>
              <a:t>would</a:t>
            </a:r>
            <a:r>
              <a:rPr lang="fr-FR" sz="1400" dirty="0" smtClean="0"/>
              <a:t>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pleased</a:t>
            </a:r>
            <a:r>
              <a:rPr lang="fr-FR" sz="1400" dirty="0" smtClean="0"/>
              <a:t> to </a:t>
            </a:r>
            <a:r>
              <a:rPr lang="fr-FR" sz="1400" dirty="0" err="1" smtClean="0"/>
              <a:t>supply</a:t>
            </a:r>
            <a:r>
              <a:rPr lang="fr-FR" sz="1400" dirty="0" smtClean="0"/>
              <a:t> </a:t>
            </a:r>
            <a:r>
              <a:rPr lang="fr-FR" sz="1400" dirty="0" err="1" smtClean="0"/>
              <a:t>your</a:t>
            </a:r>
            <a:r>
              <a:rPr lang="fr-FR" sz="1400" dirty="0" smtClean="0"/>
              <a:t> inspection </a:t>
            </a:r>
            <a:r>
              <a:rPr lang="fr-FR" sz="1400" dirty="0" err="1" smtClean="0"/>
              <a:t>vehicle</a:t>
            </a:r>
            <a:r>
              <a:rPr lang="fr-FR" sz="1400" dirty="0" smtClean="0"/>
              <a:t> </a:t>
            </a:r>
            <a:r>
              <a:rPr lang="fr-FR" sz="1400" dirty="0" err="1" smtClean="0"/>
              <a:t>with</a:t>
            </a:r>
            <a:r>
              <a:rPr lang="fr-FR" sz="1400" dirty="0" smtClean="0"/>
              <a:t> </a:t>
            </a:r>
            <a:r>
              <a:rPr lang="fr-FR" sz="1400" dirty="0" err="1" smtClean="0"/>
              <a:t>our</a:t>
            </a:r>
            <a:r>
              <a:rPr lang="fr-FR" sz="1400" dirty="0" smtClean="0"/>
              <a:t> </a:t>
            </a:r>
            <a:r>
              <a:rPr lang="fr-FR" sz="1400" dirty="0" err="1" smtClean="0"/>
              <a:t>patented</a:t>
            </a:r>
            <a:r>
              <a:rPr lang="fr-FR" sz="1400" dirty="0" smtClean="0"/>
              <a:t> </a:t>
            </a:r>
            <a:r>
              <a:rPr lang="fr-FR" sz="1400" dirty="0" err="1" smtClean="0"/>
              <a:t>technology</a:t>
            </a:r>
            <a:r>
              <a:rPr lang="fr-FR" sz="1400" dirty="0" smtClean="0"/>
              <a:t>.</a:t>
            </a:r>
          </a:p>
          <a:p>
            <a:endParaRPr lang="en-GB" sz="1400" dirty="0"/>
          </a:p>
          <a:p>
            <a:pPr lvl="1"/>
            <a:endParaRPr lang="fr-FR" dirty="0" smtClean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28" y="2637321"/>
            <a:ext cx="4515852" cy="2990810"/>
          </a:xfrm>
        </p:spPr>
      </p:pic>
    </p:spTree>
    <p:extLst>
      <p:ext uri="{BB962C8B-B14F-4D97-AF65-F5344CB8AC3E}">
        <p14:creationId xmlns:p14="http://schemas.microsoft.com/office/powerpoint/2010/main" val="32218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 smtClean="0"/>
              <a:t>Advantages and conclusion</a:t>
            </a:r>
            <a:endParaRPr lang="fr-FR" noProof="1"/>
          </a:p>
        </p:txBody>
      </p:sp>
      <p:pic>
        <p:nvPicPr>
          <p:cNvPr id="14" name="Espace réservé pour une image  13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Espace réservé du contenu 5"/>
          <p:cNvSpPr txBox="1">
            <a:spLocks/>
          </p:cNvSpPr>
          <p:nvPr/>
        </p:nvSpPr>
        <p:spPr>
          <a:xfrm>
            <a:off x="308008" y="1860081"/>
            <a:ext cx="5533191" cy="43434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dirty="0" smtClean="0"/>
              <a:t>Our UT system </a:t>
            </a:r>
            <a:r>
              <a:rPr lang="fr-FR" dirty="0" err="1" smtClean="0"/>
              <a:t>benefits</a:t>
            </a:r>
            <a:r>
              <a:rPr lang="fr-FR" dirty="0" smtClean="0"/>
              <a:t> of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references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has been in service </a:t>
            </a:r>
            <a:r>
              <a:rPr lang="fr-FR" dirty="0" err="1" smtClean="0"/>
              <a:t>since</a:t>
            </a:r>
            <a:r>
              <a:rPr lang="fr-FR" dirty="0" smtClean="0"/>
              <a:t>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years</a:t>
            </a:r>
            <a:endParaRPr lang="fr-FR" dirty="0" smtClean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dirty="0" err="1" smtClean="0"/>
              <a:t>Using</a:t>
            </a:r>
            <a:r>
              <a:rPr lang="fr-FR" dirty="0" smtClean="0"/>
              <a:t> the </a:t>
            </a:r>
            <a:r>
              <a:rPr lang="fr-FR" dirty="0" err="1" smtClean="0"/>
              <a:t>Phased</a:t>
            </a:r>
            <a:r>
              <a:rPr lang="fr-FR" dirty="0" smtClean="0"/>
              <a:t> </a:t>
            </a:r>
            <a:r>
              <a:rPr lang="fr-FR" dirty="0" err="1" smtClean="0"/>
              <a:t>Array</a:t>
            </a:r>
            <a:r>
              <a:rPr lang="fr-FR" dirty="0" smtClean="0"/>
              <a:t> FAAST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provide</a:t>
            </a:r>
            <a:r>
              <a:rPr lang="fr-FR" dirty="0" smtClean="0"/>
              <a:t> an </a:t>
            </a:r>
            <a:r>
              <a:rPr lang="fr-FR" dirty="0" err="1" smtClean="0"/>
              <a:t>added</a:t>
            </a:r>
            <a:r>
              <a:rPr lang="fr-FR" dirty="0" smtClean="0"/>
              <a:t> value to a system </a:t>
            </a:r>
            <a:r>
              <a:rPr lang="fr-FR" dirty="0" err="1" smtClean="0"/>
              <a:t>such</a:t>
            </a:r>
            <a:r>
              <a:rPr lang="fr-FR" dirty="0" smtClean="0"/>
              <a:t> as 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dirty="0"/>
              <a:t>	</a:t>
            </a:r>
            <a:r>
              <a:rPr lang="fr-FR" dirty="0" err="1" smtClean="0"/>
              <a:t>Less</a:t>
            </a:r>
            <a:r>
              <a:rPr lang="fr-FR" dirty="0" smtClean="0"/>
              <a:t> probes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dirty="0"/>
              <a:t>	</a:t>
            </a:r>
            <a:r>
              <a:rPr lang="fr-FR" dirty="0" smtClean="0"/>
              <a:t>High speed inspection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dirty="0"/>
              <a:t>	</a:t>
            </a:r>
            <a:r>
              <a:rPr lang="fr-FR" b="1" dirty="0" smtClean="0"/>
              <a:t>Flexible :</a:t>
            </a:r>
            <a:r>
              <a:rPr lang="fr-FR" dirty="0" smtClean="0"/>
              <a:t> Configure or </a:t>
            </a:r>
            <a:r>
              <a:rPr lang="fr-FR" dirty="0" err="1" smtClean="0"/>
              <a:t>add</a:t>
            </a:r>
            <a:r>
              <a:rPr lang="fr-FR" dirty="0" smtClean="0"/>
              <a:t> more direction </a:t>
            </a:r>
            <a:r>
              <a:rPr lang="fr-FR" dirty="0" err="1" smtClean="0"/>
              <a:t>simply</a:t>
            </a:r>
            <a:r>
              <a:rPr lang="fr-FR" dirty="0" smtClean="0"/>
              <a:t> by software settings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dirty="0"/>
              <a:t>	</a:t>
            </a:r>
            <a:r>
              <a:rPr lang="fr-FR" b="1" dirty="0" err="1" smtClean="0"/>
              <a:t>Savings</a:t>
            </a:r>
            <a:r>
              <a:rPr lang="fr-FR" b="1" dirty="0" smtClean="0"/>
              <a:t> :</a:t>
            </a:r>
            <a:r>
              <a:rPr lang="fr-FR" dirty="0" smtClean="0"/>
              <a:t>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mechanics</a:t>
            </a:r>
            <a:r>
              <a:rPr lang="fr-FR" dirty="0" smtClean="0"/>
              <a:t>, </a:t>
            </a:r>
            <a:r>
              <a:rPr lang="fr-FR" dirty="0" err="1"/>
              <a:t>l</a:t>
            </a:r>
            <a:r>
              <a:rPr lang="fr-FR" dirty="0" err="1" smtClean="0"/>
              <a:t>ess</a:t>
            </a:r>
            <a:r>
              <a:rPr lang="fr-FR" dirty="0" smtClean="0"/>
              <a:t> water </a:t>
            </a:r>
            <a:r>
              <a:rPr lang="fr-FR" dirty="0" err="1" smtClean="0"/>
              <a:t>required</a:t>
            </a:r>
            <a:r>
              <a:rPr lang="fr-FR" dirty="0" smtClean="0"/>
              <a:t>, </a:t>
            </a:r>
            <a:r>
              <a:rPr lang="fr-FR" dirty="0" err="1" smtClean="0"/>
              <a:t>less</a:t>
            </a:r>
            <a:r>
              <a:rPr lang="fr-FR" dirty="0" smtClean="0"/>
              <a:t> maintenance, </a:t>
            </a:r>
            <a:r>
              <a:rPr lang="fr-FR" dirty="0" err="1" smtClean="0"/>
              <a:t>less</a:t>
            </a:r>
            <a:r>
              <a:rPr lang="fr-FR" dirty="0" smtClean="0"/>
              <a:t> calibration time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dirty="0" err="1" smtClean="0"/>
              <a:t>Socomate</a:t>
            </a:r>
            <a:r>
              <a:rPr lang="fr-FR" dirty="0" smtClean="0"/>
              <a:t> International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customer</a:t>
            </a:r>
            <a:r>
              <a:rPr lang="fr-FR" dirty="0" smtClean="0"/>
              <a:t> </a:t>
            </a:r>
            <a:r>
              <a:rPr lang="fr-FR" dirty="0" err="1" smtClean="0"/>
              <a:t>oriented</a:t>
            </a:r>
            <a:r>
              <a:rPr lang="fr-FR" dirty="0" smtClean="0"/>
              <a:t> to </a:t>
            </a:r>
            <a:r>
              <a:rPr lang="fr-FR" dirty="0" err="1" smtClean="0"/>
              <a:t>always</a:t>
            </a:r>
            <a:r>
              <a:rPr lang="fr-FR" dirty="0" smtClean="0"/>
              <a:t> </a:t>
            </a:r>
            <a:r>
              <a:rPr lang="fr-FR" dirty="0" err="1" smtClean="0"/>
              <a:t>supply</a:t>
            </a:r>
            <a:r>
              <a:rPr lang="fr-FR" dirty="0" smtClean="0"/>
              <a:t> the best services to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customers</a:t>
            </a:r>
            <a:endParaRPr lang="fr-FR" dirty="0" smtClean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fr-FR" dirty="0" err="1" smtClean="0"/>
              <a:t>Benefit</a:t>
            </a:r>
            <a:r>
              <a:rPr lang="fr-FR" dirty="0" smtClean="0"/>
              <a:t> a team of expert at </a:t>
            </a:r>
            <a:r>
              <a:rPr lang="fr-FR" dirty="0" err="1" smtClean="0"/>
              <a:t>your</a:t>
            </a:r>
            <a:r>
              <a:rPr lang="fr-FR" dirty="0" smtClean="0"/>
              <a:t> services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fr-FR" dirty="0"/>
          </a:p>
          <a:p>
            <a:pPr lvl="2"/>
            <a:endParaRPr lang="en-GB" dirty="0"/>
          </a:p>
        </p:txBody>
      </p:sp>
      <p:sp>
        <p:nvSpPr>
          <p:cNvPr id="15" name="Espace réservé du contenu 3"/>
          <p:cNvSpPr txBox="1">
            <a:spLocks/>
          </p:cNvSpPr>
          <p:nvPr/>
        </p:nvSpPr>
        <p:spPr>
          <a:xfrm>
            <a:off x="7041657" y="5563903"/>
            <a:ext cx="3162548" cy="40615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Thank</a:t>
            </a:r>
            <a:r>
              <a:rPr lang="fr-F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you</a:t>
            </a:r>
            <a:endParaRPr lang="fr-FR" sz="16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Espace réservé du contenu 3"/>
          <p:cNvSpPr txBox="1">
            <a:spLocks/>
          </p:cNvSpPr>
          <p:nvPr/>
        </p:nvSpPr>
        <p:spPr>
          <a:xfrm>
            <a:off x="340870" y="5292791"/>
            <a:ext cx="5588293" cy="40615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 algn="ctr">
              <a:buNone/>
            </a:pP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Contact us to have a </a:t>
            </a:r>
            <a:r>
              <a:rPr lang="fr-FR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complete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demonstration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and simulation of the system</a:t>
            </a:r>
          </a:p>
        </p:txBody>
      </p:sp>
      <p:sp>
        <p:nvSpPr>
          <p:cNvPr id="7" name="Titre 4"/>
          <p:cNvSpPr txBox="1">
            <a:spLocks/>
          </p:cNvSpPr>
          <p:nvPr/>
        </p:nvSpPr>
        <p:spPr>
          <a:xfrm>
            <a:off x="4021667" y="5330849"/>
            <a:ext cx="4153958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200" dirty="0" err="1" smtClean="0"/>
              <a:t>Visit</a:t>
            </a:r>
            <a:r>
              <a:rPr lang="fr-FR" sz="1200" dirty="0" smtClean="0"/>
              <a:t> us : </a:t>
            </a:r>
            <a:r>
              <a:rPr lang="fr-FR" sz="1200" dirty="0" smtClean="0">
                <a:hlinkClick r:id="rId3"/>
              </a:rPr>
              <a:t>www.socomate.com</a:t>
            </a:r>
            <a:endParaRPr lang="fr-FR" sz="1200" dirty="0" smtClean="0"/>
          </a:p>
          <a:p>
            <a:pPr algn="ctr"/>
            <a:r>
              <a:rPr lang="fr-FR" sz="1200" dirty="0" smtClean="0"/>
              <a:t>Sales contact : Xavier.harrich@socomate.fr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88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noProof="1" smtClean="0"/>
              <a:t>Summary	</a:t>
            </a:r>
            <a:endParaRPr lang="fr-FR" noProof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595959"/>
              </a:buClr>
            </a:pPr>
            <a:r>
              <a:rPr lang="fr-FR" sz="1600" noProof="1" smtClean="0"/>
              <a:t>Presentation of Phased Array FAAST, a patented Ultrasonic system</a:t>
            </a:r>
          </a:p>
          <a:p>
            <a:pPr>
              <a:buClr>
                <a:srgbClr val="595959"/>
              </a:buClr>
            </a:pPr>
            <a:r>
              <a:rPr lang="fr-FR" sz="1600" noProof="1"/>
              <a:t>Illustration of a complete </a:t>
            </a:r>
            <a:r>
              <a:rPr lang="fr-FR" sz="1600" noProof="1" smtClean="0"/>
              <a:t>system</a:t>
            </a:r>
          </a:p>
          <a:p>
            <a:pPr>
              <a:buClr>
                <a:srgbClr val="595959"/>
              </a:buClr>
            </a:pPr>
            <a:r>
              <a:rPr lang="fr-FR" sz="1600" noProof="1" smtClean="0"/>
              <a:t>Presentation of the Acquisition computer</a:t>
            </a:r>
          </a:p>
          <a:p>
            <a:pPr>
              <a:buClr>
                <a:srgbClr val="595959"/>
              </a:buClr>
            </a:pPr>
            <a:r>
              <a:rPr lang="fr-FR" sz="1600" noProof="1" smtClean="0"/>
              <a:t>Presentation of the CrC measurement system </a:t>
            </a:r>
          </a:p>
          <a:p>
            <a:pPr>
              <a:buClr>
                <a:srgbClr val="595959"/>
              </a:buClr>
            </a:pPr>
            <a:r>
              <a:rPr lang="fr-FR" sz="1600" noProof="1" smtClean="0"/>
              <a:t>Configuration</a:t>
            </a:r>
          </a:p>
          <a:p>
            <a:pPr>
              <a:buClr>
                <a:srgbClr val="595959"/>
              </a:buClr>
            </a:pPr>
            <a:r>
              <a:rPr lang="fr-FR" sz="1600" noProof="1" smtClean="0"/>
              <a:t>References and examples</a:t>
            </a:r>
            <a:endParaRPr lang="fr-FR" sz="1600" noProof="1"/>
          </a:p>
        </p:txBody>
      </p:sp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noProof="1" smtClean="0"/>
              <a:t>Phased Array FAAST for Railway application</a:t>
            </a:r>
            <a:endParaRPr lang="fr-FR" noProof="1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45" y="1938867"/>
            <a:ext cx="5210175" cy="1828800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665513" y="4034970"/>
            <a:ext cx="4216400" cy="274682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Clr>
                <a:srgbClr val="595959"/>
              </a:buClr>
            </a:pPr>
            <a:r>
              <a:rPr lang="fr-FR" sz="1200" noProof="1" smtClean="0"/>
              <a:t>Capacity to transmit multiple oriented beam simultenaously</a:t>
            </a:r>
          </a:p>
          <a:p>
            <a:pPr>
              <a:buClr>
                <a:srgbClr val="595959"/>
              </a:buClr>
            </a:pPr>
            <a:r>
              <a:rPr lang="fr-FR" sz="1200" noProof="1" smtClean="0"/>
              <a:t>Configuration of angles through Software settings</a:t>
            </a:r>
          </a:p>
          <a:p>
            <a:pPr>
              <a:buClr>
                <a:srgbClr val="595959"/>
              </a:buClr>
            </a:pPr>
            <a:r>
              <a:rPr lang="fr-FR" sz="1200" b="1" u="sng" noProof="1" smtClean="0"/>
              <a:t>Inspection of :</a:t>
            </a:r>
          </a:p>
          <a:p>
            <a:pPr lvl="1">
              <a:buClr>
                <a:srgbClr val="595959"/>
              </a:buClr>
            </a:pPr>
            <a:r>
              <a:rPr lang="fr-FR" sz="1200" noProof="1" smtClean="0"/>
              <a:t>Transvers cracks in the head</a:t>
            </a:r>
          </a:p>
          <a:p>
            <a:pPr lvl="1">
              <a:buClr>
                <a:srgbClr val="595959"/>
              </a:buClr>
            </a:pPr>
            <a:r>
              <a:rPr lang="fr-FR" sz="1200" noProof="1" smtClean="0"/>
              <a:t>Longitudinal and Transversal flaws in the rail</a:t>
            </a:r>
          </a:p>
          <a:p>
            <a:pPr lvl="1">
              <a:buClr>
                <a:srgbClr val="595959"/>
              </a:buClr>
            </a:pPr>
            <a:r>
              <a:rPr lang="fr-FR" sz="1200" noProof="1" smtClean="0"/>
              <a:t>Kidney shaped defects in the head</a:t>
            </a:r>
          </a:p>
          <a:p>
            <a:pPr lvl="1">
              <a:buClr>
                <a:srgbClr val="595959"/>
              </a:buClr>
            </a:pPr>
            <a:r>
              <a:rPr lang="fr-FR" sz="1200" noProof="1" smtClean="0"/>
              <a:t>Star cracks from bolt holes</a:t>
            </a:r>
          </a:p>
          <a:p>
            <a:pPr lvl="1">
              <a:buClr>
                <a:srgbClr val="595959"/>
              </a:buClr>
            </a:pPr>
            <a:r>
              <a:rPr lang="fr-FR" sz="1200" noProof="1" smtClean="0"/>
              <a:t>Cracks in the rail foot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7154332" y="4038600"/>
            <a:ext cx="4216400" cy="22352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595959"/>
              </a:buClr>
            </a:pPr>
            <a:r>
              <a:rPr lang="fr-FR" sz="1400" noProof="1" smtClean="0"/>
              <a:t>Up to 16 directions simultenaously and processing signals in real time</a:t>
            </a:r>
          </a:p>
          <a:p>
            <a:pPr>
              <a:buClr>
                <a:srgbClr val="595959"/>
              </a:buClr>
            </a:pPr>
            <a:r>
              <a:rPr lang="fr-FR" sz="1400" noProof="1" smtClean="0"/>
              <a:t>Use of conventional probes for </a:t>
            </a:r>
            <a:r>
              <a:rPr lang="fr-FR" sz="1400" u="sng" noProof="1" smtClean="0"/>
              <a:t>offset</a:t>
            </a:r>
            <a:r>
              <a:rPr lang="fr-FR" sz="1400" noProof="1" smtClean="0"/>
              <a:t> directions such as 0°, 55° and 70°</a:t>
            </a:r>
          </a:p>
          <a:p>
            <a:pPr>
              <a:buClr>
                <a:srgbClr val="595959"/>
              </a:buClr>
            </a:pPr>
            <a:r>
              <a:rPr lang="fr-FR" sz="1400" noProof="1" smtClean="0"/>
              <a:t>Supplied with DLL or with Acquisition Software and Measurement System</a:t>
            </a:r>
            <a:endParaRPr lang="fr-FR" sz="1400" noProof="1"/>
          </a:p>
          <a:p>
            <a:pPr>
              <a:buClr>
                <a:srgbClr val="595959"/>
              </a:buClr>
            </a:pPr>
            <a:endParaRPr lang="fr-FR" sz="1200" noProof="1" smtClean="0"/>
          </a:p>
        </p:txBody>
      </p:sp>
      <p:sp>
        <p:nvSpPr>
          <p:cNvPr id="10" name="Espace réservé du contenu 3"/>
          <p:cNvSpPr txBox="1">
            <a:spLocks/>
          </p:cNvSpPr>
          <p:nvPr/>
        </p:nvSpPr>
        <p:spPr>
          <a:xfrm>
            <a:off x="2692757" y="1942397"/>
            <a:ext cx="3162548" cy="52865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dirty="0" err="1" smtClean="0"/>
              <a:t>Certified</a:t>
            </a:r>
            <a:r>
              <a:rPr lang="fr-FR" sz="1600" dirty="0" smtClean="0"/>
              <a:t> ISO 18563-1 </a:t>
            </a:r>
            <a:r>
              <a:rPr lang="fr-FR" sz="1600" dirty="0" err="1" smtClean="0"/>
              <a:t>according</a:t>
            </a:r>
            <a:r>
              <a:rPr lang="fr-FR" sz="1600" dirty="0" smtClean="0"/>
              <a:t> to </a:t>
            </a:r>
            <a:r>
              <a:rPr lang="fr-FR" sz="1600" dirty="0" err="1" smtClean="0"/>
              <a:t>Phased</a:t>
            </a:r>
            <a:r>
              <a:rPr lang="fr-FR" sz="1600" dirty="0" smtClean="0"/>
              <a:t> </a:t>
            </a:r>
            <a:r>
              <a:rPr lang="fr-FR" sz="1600" dirty="0" err="1" smtClean="0"/>
              <a:t>Array</a:t>
            </a:r>
            <a:r>
              <a:rPr lang="fr-FR" sz="1600" dirty="0" smtClean="0"/>
              <a:t> standard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8" y="2452025"/>
            <a:ext cx="3280091" cy="167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Espace réservé du contenu 2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0233" y="3110419"/>
            <a:ext cx="4343400" cy="2017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noProof="1" smtClean="0"/>
              <a:t>Illustration of a complete system</a:t>
            </a:r>
            <a:endParaRPr lang="fr-FR" noProof="1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4910666" y="5367867"/>
            <a:ext cx="956733" cy="84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4969932" y="4428067"/>
            <a:ext cx="889001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4961466" y="3733802"/>
            <a:ext cx="982133" cy="169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4995332" y="3090333"/>
            <a:ext cx="922868" cy="2201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070600" y="2802467"/>
            <a:ext cx="5435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Real Time Report Computer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CrC</a:t>
            </a:r>
            <a:r>
              <a:rPr lang="fr-FR" sz="1600" dirty="0" smtClean="0"/>
              <a:t> Software(</a:t>
            </a:r>
            <a:r>
              <a:rPr lang="fr-FR" sz="1600" dirty="0" err="1" smtClean="0"/>
              <a:t>Supervisor</a:t>
            </a:r>
            <a:r>
              <a:rPr lang="fr-FR" sz="1600" dirty="0" smtClean="0"/>
              <a:t>)</a:t>
            </a:r>
            <a:endParaRPr lang="en-GB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070599" y="3530599"/>
            <a:ext cx="3115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Acquisition computer (Manage up to 16 </a:t>
            </a:r>
            <a:r>
              <a:rPr lang="fr-FR" sz="1600" dirty="0" err="1" smtClean="0"/>
              <a:t>channels</a:t>
            </a:r>
            <a:r>
              <a:rPr lang="fr-FR" sz="1600" dirty="0" smtClean="0"/>
              <a:t>)</a:t>
            </a:r>
            <a:endParaRPr lang="en-GB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6045199" y="4199466"/>
            <a:ext cx="3217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Conventional</a:t>
            </a:r>
            <a:r>
              <a:rPr lang="fr-FR" sz="1600" dirty="0" smtClean="0"/>
              <a:t> UT </a:t>
            </a:r>
            <a:r>
              <a:rPr lang="fr-FR" sz="1600" dirty="0" err="1" smtClean="0"/>
              <a:t>electronics</a:t>
            </a:r>
            <a:r>
              <a:rPr lang="fr-FR" sz="1600" dirty="0" smtClean="0"/>
              <a:t> (Up to 16 </a:t>
            </a:r>
            <a:r>
              <a:rPr lang="fr-FR" sz="1600" dirty="0" err="1" smtClean="0"/>
              <a:t>channels</a:t>
            </a:r>
            <a:r>
              <a:rPr lang="fr-FR" sz="1600" dirty="0" smtClean="0"/>
              <a:t>)</a:t>
            </a:r>
            <a:endParaRPr lang="en-GB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6053665" y="5147731"/>
            <a:ext cx="3124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FAAST </a:t>
            </a:r>
            <a:r>
              <a:rPr lang="fr-FR" sz="1600" dirty="0" err="1" smtClean="0"/>
              <a:t>Phased</a:t>
            </a:r>
            <a:r>
              <a:rPr lang="fr-FR" sz="1600" dirty="0" smtClean="0"/>
              <a:t> </a:t>
            </a:r>
            <a:r>
              <a:rPr lang="fr-FR" sz="1600" dirty="0" err="1" smtClean="0"/>
              <a:t>Array</a:t>
            </a:r>
            <a:r>
              <a:rPr lang="fr-FR" sz="1600" dirty="0" smtClean="0"/>
              <a:t> UT </a:t>
            </a:r>
            <a:r>
              <a:rPr lang="fr-FR" sz="1600" dirty="0" err="1" smtClean="0"/>
              <a:t>electronic</a:t>
            </a:r>
            <a:r>
              <a:rPr lang="fr-FR" sz="1600" dirty="0" smtClean="0"/>
              <a:t>, 2x32 </a:t>
            </a:r>
            <a:r>
              <a:rPr lang="fr-FR" sz="1600" dirty="0" err="1" smtClean="0"/>
              <a:t>channels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8 directions per rail</a:t>
            </a:r>
            <a:endParaRPr lang="en-GB" sz="1600" dirty="0"/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4969933" y="3522134"/>
            <a:ext cx="973667" cy="1439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8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noProof="1" smtClean="0"/>
              <a:t>Description of the Acquisition computer  </a:t>
            </a:r>
            <a:endParaRPr lang="fr-FR" noProof="1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1086909" y="2083858"/>
            <a:ext cx="4572000" cy="4343401"/>
          </a:xfrm>
        </p:spPr>
        <p:txBody>
          <a:bodyPr>
            <a:normAutofit/>
          </a:bodyPr>
          <a:lstStyle/>
          <a:p>
            <a:pPr lvl="1"/>
            <a:r>
              <a:rPr lang="fr-FR" dirty="0" smtClean="0"/>
              <a:t>Acquisition computer</a:t>
            </a:r>
          </a:p>
          <a:p>
            <a:pPr lvl="2"/>
            <a:r>
              <a:rPr lang="fr-FR" sz="1200" dirty="0" smtClean="0"/>
              <a:t>Acquisition Software AMS7100</a:t>
            </a:r>
          </a:p>
          <a:p>
            <a:pPr lvl="2"/>
            <a:r>
              <a:rPr lang="fr-FR" sz="1200" dirty="0" err="1" smtClean="0"/>
              <a:t>Recording</a:t>
            </a:r>
            <a:r>
              <a:rPr lang="fr-FR" sz="1200" dirty="0" smtClean="0"/>
              <a:t> the </a:t>
            </a:r>
            <a:r>
              <a:rPr lang="fr-FR" sz="1200" dirty="0" err="1" smtClean="0"/>
              <a:t>campaign</a:t>
            </a:r>
            <a:endParaRPr lang="fr-FR" sz="1200" dirty="0" smtClean="0"/>
          </a:p>
          <a:p>
            <a:pPr lvl="2"/>
            <a:r>
              <a:rPr lang="fr-FR" sz="1200" dirty="0" smtClean="0"/>
              <a:t>Use to </a:t>
            </a:r>
            <a:r>
              <a:rPr lang="fr-FR" sz="1200" dirty="0" err="1" smtClean="0"/>
              <a:t>parameter</a:t>
            </a:r>
            <a:r>
              <a:rPr lang="fr-FR" sz="1200" dirty="0" smtClean="0"/>
              <a:t> the </a:t>
            </a:r>
            <a:r>
              <a:rPr lang="fr-FR" sz="1200" dirty="0" err="1" smtClean="0"/>
              <a:t>Ultrasound</a:t>
            </a:r>
            <a:r>
              <a:rPr lang="fr-FR" sz="1200" dirty="0" smtClean="0"/>
              <a:t> </a:t>
            </a:r>
            <a:r>
              <a:rPr lang="fr-FR" sz="1200" dirty="0" err="1" smtClean="0"/>
              <a:t>parameters</a:t>
            </a:r>
            <a:endParaRPr lang="fr-FR" sz="1200" dirty="0" smtClean="0"/>
          </a:p>
          <a:p>
            <a:pPr lvl="2"/>
            <a:r>
              <a:rPr lang="fr-FR" sz="1200" dirty="0" smtClean="0"/>
              <a:t>16 </a:t>
            </a:r>
            <a:r>
              <a:rPr lang="fr-FR" sz="1200" dirty="0" err="1" smtClean="0"/>
              <a:t>Channels</a:t>
            </a:r>
            <a:r>
              <a:rPr lang="fr-FR" sz="1200" dirty="0" smtClean="0"/>
              <a:t> maximum per computer </a:t>
            </a:r>
            <a:r>
              <a:rPr lang="fr-FR" sz="1200" dirty="0" err="1" smtClean="0"/>
              <a:t>with</a:t>
            </a:r>
            <a:r>
              <a:rPr lang="fr-FR" sz="1200" dirty="0" smtClean="0"/>
              <a:t> the </a:t>
            </a:r>
            <a:r>
              <a:rPr lang="fr-FR" sz="1200" dirty="0" err="1" smtClean="0"/>
              <a:t>possibility</a:t>
            </a:r>
            <a:r>
              <a:rPr lang="fr-FR" sz="1200" dirty="0" smtClean="0"/>
              <a:t> to </a:t>
            </a:r>
            <a:r>
              <a:rPr lang="fr-FR" sz="1200" dirty="0" err="1" smtClean="0"/>
              <a:t>add</a:t>
            </a:r>
            <a:r>
              <a:rPr lang="fr-FR" sz="1200" dirty="0" smtClean="0"/>
              <a:t> more in </a:t>
            </a:r>
            <a:r>
              <a:rPr lang="fr-FR" sz="1200" dirty="0" err="1" smtClean="0"/>
              <a:t>parallel</a:t>
            </a:r>
            <a:endParaRPr lang="fr-FR" sz="120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53" y="4638675"/>
            <a:ext cx="2341342" cy="189591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474" y="1643061"/>
            <a:ext cx="2047875" cy="15359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475" y="3321844"/>
            <a:ext cx="2060577" cy="154543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031581"/>
            <a:ext cx="2053051" cy="151209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953934" y="5124450"/>
            <a:ext cx="177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Advanced </a:t>
            </a:r>
            <a:r>
              <a:rPr lang="fr-FR" dirty="0" err="1" smtClean="0"/>
              <a:t>Ultrasonic</a:t>
            </a:r>
            <a:r>
              <a:rPr lang="fr-FR" dirty="0" smtClean="0"/>
              <a:t> </a:t>
            </a:r>
            <a:r>
              <a:rPr lang="fr-FR" dirty="0" err="1" smtClean="0"/>
              <a:t>parameters</a:t>
            </a:r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7401984" y="2000250"/>
            <a:ext cx="17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16 A-Scans display</a:t>
            </a:r>
            <a:endParaRPr lang="en-GB" dirty="0"/>
          </a:p>
        </p:txBody>
      </p:sp>
      <p:sp>
        <p:nvSpPr>
          <p:cNvPr id="10" name="ZoneTexte 9"/>
          <p:cNvSpPr txBox="1"/>
          <p:nvPr/>
        </p:nvSpPr>
        <p:spPr>
          <a:xfrm>
            <a:off x="7430559" y="3762375"/>
            <a:ext cx="17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Settings of acquisition</a:t>
            </a:r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7421034" y="5438775"/>
            <a:ext cx="177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Start new </a:t>
            </a:r>
            <a:r>
              <a:rPr lang="fr-FR" dirty="0" err="1" smtClean="0"/>
              <a:t>personalized</a:t>
            </a:r>
            <a:r>
              <a:rPr lang="fr-FR" dirty="0" smtClean="0"/>
              <a:t>  </a:t>
            </a:r>
            <a:r>
              <a:rPr lang="fr-FR" dirty="0" err="1" smtClean="0"/>
              <a:t>campaign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06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noProof="1" smtClean="0"/>
              <a:t>Description of the CrC computer – Measurement system</a:t>
            </a:r>
            <a:endParaRPr lang="fr-FR" noProof="1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1346201" y="2514599"/>
            <a:ext cx="4572000" cy="4343401"/>
          </a:xfrm>
        </p:spPr>
        <p:txBody>
          <a:bodyPr>
            <a:normAutofit/>
          </a:bodyPr>
          <a:lstStyle/>
          <a:p>
            <a:pPr lvl="1"/>
            <a:r>
              <a:rPr lang="fr-FR" dirty="0" err="1" smtClean="0"/>
              <a:t>CrC</a:t>
            </a:r>
            <a:r>
              <a:rPr lang="fr-FR" dirty="0" smtClean="0"/>
              <a:t> computer:</a:t>
            </a:r>
          </a:p>
          <a:p>
            <a:pPr lvl="2"/>
            <a:r>
              <a:rPr lang="fr-FR" sz="1200" dirty="0" err="1" smtClean="0"/>
              <a:t>Analyzing</a:t>
            </a:r>
            <a:r>
              <a:rPr lang="fr-FR" sz="1200" dirty="0" smtClean="0"/>
              <a:t> Software for a </a:t>
            </a:r>
            <a:r>
              <a:rPr lang="fr-FR" sz="1200" dirty="0" err="1" smtClean="0"/>
              <a:t>continuous</a:t>
            </a:r>
            <a:r>
              <a:rPr lang="fr-FR" sz="1200" dirty="0" smtClean="0"/>
              <a:t> control of the rail</a:t>
            </a:r>
          </a:p>
          <a:p>
            <a:pPr lvl="2"/>
            <a:r>
              <a:rPr lang="fr-FR" sz="1200" dirty="0" err="1" smtClean="0"/>
              <a:t>Analyze</a:t>
            </a:r>
            <a:r>
              <a:rPr lang="fr-FR" sz="1200" dirty="0" smtClean="0"/>
              <a:t> the acquisition</a:t>
            </a:r>
          </a:p>
          <a:p>
            <a:pPr lvl="2"/>
            <a:r>
              <a:rPr lang="fr-FR" sz="1200" dirty="0" err="1" smtClean="0"/>
              <a:t>Create</a:t>
            </a:r>
            <a:r>
              <a:rPr lang="fr-FR" sz="1200" dirty="0" smtClean="0"/>
              <a:t> a </a:t>
            </a:r>
            <a:r>
              <a:rPr lang="fr-FR" sz="1200" dirty="0" err="1" smtClean="0"/>
              <a:t>complete</a:t>
            </a:r>
            <a:r>
              <a:rPr lang="fr-FR" sz="1200" dirty="0" smtClean="0"/>
              <a:t> report of the </a:t>
            </a:r>
            <a:r>
              <a:rPr lang="fr-FR" sz="1200" dirty="0" err="1" smtClean="0"/>
              <a:t>campaign</a:t>
            </a:r>
            <a:endParaRPr lang="fr-FR" sz="1200" dirty="0" smtClean="0"/>
          </a:p>
          <a:p>
            <a:pPr lvl="2"/>
            <a:r>
              <a:rPr lang="fr-FR" sz="1200" dirty="0" smtClean="0"/>
              <a:t>Shows the </a:t>
            </a:r>
            <a:r>
              <a:rPr lang="fr-FR" sz="1200" dirty="0" err="1" smtClean="0"/>
              <a:t>flaw</a:t>
            </a:r>
            <a:r>
              <a:rPr lang="fr-FR" sz="1200" dirty="0" smtClean="0"/>
              <a:t> </a:t>
            </a:r>
            <a:r>
              <a:rPr lang="fr-FR" sz="1200" dirty="0" err="1" smtClean="0"/>
              <a:t>detection</a:t>
            </a:r>
            <a:r>
              <a:rPr lang="fr-FR" sz="1200" dirty="0" smtClean="0"/>
              <a:t> </a:t>
            </a:r>
            <a:r>
              <a:rPr lang="fr-FR" sz="1200" dirty="0" err="1" smtClean="0"/>
              <a:t>within</a:t>
            </a:r>
            <a:r>
              <a:rPr lang="fr-FR" sz="1200" dirty="0" smtClean="0"/>
              <a:t> the rail</a:t>
            </a:r>
          </a:p>
          <a:p>
            <a:pPr lvl="2"/>
            <a:r>
              <a:rPr lang="fr-FR" sz="1200" dirty="0" err="1" smtClean="0"/>
              <a:t>Indicate</a:t>
            </a:r>
            <a:r>
              <a:rPr lang="fr-FR" sz="1200" dirty="0" smtClean="0"/>
              <a:t> the </a:t>
            </a:r>
            <a:r>
              <a:rPr lang="fr-FR" sz="1200" dirty="0" err="1" smtClean="0"/>
              <a:t>kilometric</a:t>
            </a:r>
            <a:r>
              <a:rPr lang="fr-FR" sz="1200" dirty="0" smtClean="0"/>
              <a:t> point </a:t>
            </a:r>
            <a:r>
              <a:rPr lang="fr-FR" sz="1200" dirty="0" err="1" smtClean="0"/>
              <a:t>from</a:t>
            </a:r>
            <a:r>
              <a:rPr lang="fr-FR" sz="1200" dirty="0" smtClean="0"/>
              <a:t> one to </a:t>
            </a:r>
            <a:r>
              <a:rPr lang="fr-FR" sz="1200" dirty="0" err="1" smtClean="0"/>
              <a:t>many</a:t>
            </a:r>
            <a:r>
              <a:rPr lang="fr-FR" sz="1200" dirty="0" smtClean="0"/>
              <a:t> </a:t>
            </a:r>
            <a:r>
              <a:rPr lang="fr-FR" sz="1200" dirty="0" err="1" smtClean="0"/>
              <a:t>defects</a:t>
            </a:r>
            <a:endParaRPr lang="fr-FR" sz="1200" dirty="0" smtClean="0"/>
          </a:p>
          <a:p>
            <a:pPr lvl="2"/>
            <a:r>
              <a:rPr lang="fr-FR" sz="1200" dirty="0" smtClean="0"/>
              <a:t>Global </a:t>
            </a:r>
            <a:r>
              <a:rPr lang="fr-FR" sz="1200" dirty="0" err="1" smtClean="0"/>
              <a:t>analysis</a:t>
            </a:r>
            <a:r>
              <a:rPr lang="fr-FR" sz="1200" dirty="0" smtClean="0"/>
              <a:t> of the campagne</a:t>
            </a:r>
          </a:p>
          <a:p>
            <a:pPr lvl="2"/>
            <a:r>
              <a:rPr lang="fr-FR" sz="1200" dirty="0" smtClean="0"/>
              <a:t>If </a:t>
            </a:r>
            <a:r>
              <a:rPr lang="fr-FR" sz="1200" dirty="0" err="1" smtClean="0"/>
              <a:t>required</a:t>
            </a:r>
            <a:r>
              <a:rPr lang="fr-FR" sz="1200" dirty="0" smtClean="0"/>
              <a:t>, </a:t>
            </a:r>
            <a:r>
              <a:rPr lang="fr-FR" sz="1200" dirty="0" err="1" smtClean="0"/>
              <a:t>creation</a:t>
            </a:r>
            <a:r>
              <a:rPr lang="fr-FR" sz="1200" dirty="0" smtClean="0"/>
              <a:t> of a </a:t>
            </a:r>
            <a:r>
              <a:rPr lang="fr-FR" sz="1200" dirty="0" err="1" smtClean="0"/>
              <a:t>text</a:t>
            </a:r>
            <a:r>
              <a:rPr lang="fr-FR" sz="1200" dirty="0" smtClean="0"/>
              <a:t> report and B-Scan </a:t>
            </a:r>
            <a:r>
              <a:rPr lang="fr-FR" sz="1200" dirty="0" err="1" smtClean="0"/>
              <a:t>imaging</a:t>
            </a:r>
            <a:r>
              <a:rPr lang="fr-FR" sz="1200" dirty="0" smtClean="0"/>
              <a:t> to </a:t>
            </a:r>
            <a:r>
              <a:rPr lang="fr-FR" sz="1200" dirty="0" err="1" smtClean="0"/>
              <a:t>illustrate</a:t>
            </a:r>
            <a:r>
              <a:rPr lang="fr-FR" sz="1200" dirty="0" smtClean="0"/>
              <a:t> the </a:t>
            </a:r>
            <a:r>
              <a:rPr lang="fr-FR" sz="1200" dirty="0" err="1" smtClean="0"/>
              <a:t>defects</a:t>
            </a:r>
            <a:endParaRPr lang="fr-FR" sz="1200" dirty="0" smtClean="0"/>
          </a:p>
          <a:p>
            <a:pPr lvl="2"/>
            <a:r>
              <a:rPr lang="fr-FR" sz="1200" dirty="0" err="1" smtClean="0"/>
              <a:t>Possibility</a:t>
            </a:r>
            <a:r>
              <a:rPr lang="fr-FR" sz="1200" dirty="0" smtClean="0"/>
              <a:t> to </a:t>
            </a:r>
            <a:r>
              <a:rPr lang="fr-FR" sz="1200" dirty="0" err="1" smtClean="0"/>
              <a:t>read</a:t>
            </a:r>
            <a:r>
              <a:rPr lang="fr-FR" sz="1200" dirty="0" smtClean="0"/>
              <a:t> datas </a:t>
            </a:r>
            <a:r>
              <a:rPr lang="fr-FR" sz="1200" dirty="0" err="1" smtClean="0"/>
              <a:t>from</a:t>
            </a:r>
            <a:r>
              <a:rPr lang="fr-FR" sz="1200" dirty="0" smtClean="0"/>
              <a:t> </a:t>
            </a:r>
            <a:r>
              <a:rPr lang="fr-FR" sz="1200" dirty="0" err="1" smtClean="0"/>
              <a:t>external</a:t>
            </a:r>
            <a:r>
              <a:rPr lang="fr-FR" sz="1200" dirty="0" smtClean="0"/>
              <a:t> computer </a:t>
            </a:r>
          </a:p>
          <a:p>
            <a:pPr lvl="2"/>
            <a:r>
              <a:rPr lang="fr-FR" sz="1200" dirty="0" smtClean="0"/>
              <a:t>GPS </a:t>
            </a:r>
            <a:r>
              <a:rPr lang="fr-FR" sz="1200" dirty="0" err="1" smtClean="0"/>
              <a:t>function</a:t>
            </a:r>
            <a:r>
              <a:rPr lang="fr-FR" sz="1200" dirty="0" smtClean="0"/>
              <a:t> to have </a:t>
            </a:r>
            <a:r>
              <a:rPr lang="fr-FR" sz="1200" dirty="0" err="1" smtClean="0"/>
              <a:t>defects</a:t>
            </a:r>
            <a:r>
              <a:rPr lang="fr-FR" sz="1200" dirty="0" smtClean="0"/>
              <a:t> </a:t>
            </a:r>
            <a:r>
              <a:rPr lang="fr-FR" sz="1200" dirty="0" err="1" smtClean="0"/>
              <a:t>localization</a:t>
            </a:r>
            <a:endParaRPr lang="fr-FR" sz="1200" dirty="0" smtClean="0"/>
          </a:p>
          <a:p>
            <a:pPr lvl="2"/>
            <a:endParaRPr lang="en-GB" dirty="0"/>
          </a:p>
        </p:txBody>
      </p:sp>
      <p:pic>
        <p:nvPicPr>
          <p:cNvPr id="12" name="Picture 2" descr="CrcReader_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30" y="1710266"/>
            <a:ext cx="2205039" cy="17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7916334" y="2286000"/>
            <a:ext cx="177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User Interface</a:t>
            </a:r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34" y="3526292"/>
            <a:ext cx="3076618" cy="1181174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7010401" y="3928534"/>
            <a:ext cx="17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B-Scan </a:t>
            </a:r>
            <a:r>
              <a:rPr lang="fr-FR" dirty="0" err="1" smtClean="0"/>
              <a:t>imaging</a:t>
            </a:r>
            <a:r>
              <a:rPr lang="fr-FR" dirty="0" smtClean="0"/>
              <a:t> of the </a:t>
            </a:r>
            <a:r>
              <a:rPr lang="fr-FR" dirty="0" err="1" smtClean="0"/>
              <a:t>defects</a:t>
            </a:r>
            <a:endParaRPr lang="en-GB" dirty="0"/>
          </a:p>
        </p:txBody>
      </p:sp>
      <p:pic>
        <p:nvPicPr>
          <p:cNvPr id="2050" name="Picture 2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658" y="4851399"/>
            <a:ext cx="2172074" cy="168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7560733" y="5537201"/>
            <a:ext cx="2150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Zoom on the </a:t>
            </a:r>
            <a:r>
              <a:rPr lang="fr-FR" dirty="0" err="1" smtClean="0"/>
              <a:t>defect</a:t>
            </a:r>
            <a:r>
              <a:rPr lang="fr-FR" dirty="0" smtClean="0"/>
              <a:t> to </a:t>
            </a:r>
            <a:r>
              <a:rPr lang="fr-FR" dirty="0" err="1" smtClean="0"/>
              <a:t>validate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06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noProof="1" smtClean="0"/>
              <a:t>Configuration</a:t>
            </a:r>
            <a:endParaRPr lang="fr-FR" noProof="1"/>
          </a:p>
        </p:txBody>
      </p:sp>
      <p:sp>
        <p:nvSpPr>
          <p:cNvPr id="4" name="Rectangle 3"/>
          <p:cNvSpPr/>
          <p:nvPr/>
        </p:nvSpPr>
        <p:spPr>
          <a:xfrm>
            <a:off x="939800" y="1794933"/>
            <a:ext cx="2032000" cy="78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454400" y="1794933"/>
            <a:ext cx="2032000" cy="78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840134" y="1778000"/>
            <a:ext cx="2032000" cy="78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45932" y="3191932"/>
            <a:ext cx="2032000" cy="389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948265" y="3191931"/>
            <a:ext cx="2032000" cy="389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150532" y="4825997"/>
            <a:ext cx="2032000" cy="389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848598" y="3208866"/>
            <a:ext cx="2032000" cy="389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873998" y="4817533"/>
            <a:ext cx="2032000" cy="389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Connecteur droit 13"/>
          <p:cNvCxnSpPr/>
          <p:nvPr/>
        </p:nvCxnSpPr>
        <p:spPr>
          <a:xfrm>
            <a:off x="6570133" y="1667933"/>
            <a:ext cx="42334" cy="475826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905933" y="1735666"/>
            <a:ext cx="1972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Phased</a:t>
            </a:r>
            <a:r>
              <a:rPr lang="fr-FR" dirty="0" smtClean="0"/>
              <a:t> </a:t>
            </a:r>
            <a:r>
              <a:rPr lang="fr-FR" dirty="0" err="1" smtClean="0"/>
              <a:t>Array</a:t>
            </a:r>
            <a:r>
              <a:rPr lang="fr-FR" dirty="0" smtClean="0"/>
              <a:t> FAAST – 64 </a:t>
            </a:r>
            <a:r>
              <a:rPr lang="fr-FR" dirty="0" err="1" smtClean="0"/>
              <a:t>Channels</a:t>
            </a:r>
            <a:endParaRPr lang="en-GB" dirty="0"/>
          </a:p>
        </p:txBody>
      </p:sp>
      <p:sp>
        <p:nvSpPr>
          <p:cNvPr id="16" name="ZoneTexte 15"/>
          <p:cNvSpPr txBox="1"/>
          <p:nvPr/>
        </p:nvSpPr>
        <p:spPr>
          <a:xfrm>
            <a:off x="3471333" y="1735666"/>
            <a:ext cx="1972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Conventional</a:t>
            </a:r>
            <a:r>
              <a:rPr lang="fr-FR" dirty="0" smtClean="0"/>
              <a:t> UT </a:t>
            </a:r>
            <a:r>
              <a:rPr lang="fr-FR" dirty="0" err="1" smtClean="0"/>
              <a:t>electronics</a:t>
            </a:r>
            <a:r>
              <a:rPr lang="fr-FR" dirty="0" smtClean="0"/>
              <a:t> – Up to 16 per PC</a:t>
            </a:r>
            <a:endParaRPr lang="en-GB" dirty="0"/>
          </a:p>
        </p:txBody>
      </p:sp>
      <p:sp>
        <p:nvSpPr>
          <p:cNvPr id="17" name="ZoneTexte 16"/>
          <p:cNvSpPr txBox="1"/>
          <p:nvPr/>
        </p:nvSpPr>
        <p:spPr>
          <a:xfrm>
            <a:off x="1032933" y="3217332"/>
            <a:ext cx="1972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Acquisition PC</a:t>
            </a:r>
            <a:endParaRPr lang="en-GB" dirty="0"/>
          </a:p>
        </p:txBody>
      </p:sp>
      <p:sp>
        <p:nvSpPr>
          <p:cNvPr id="18" name="ZoneTexte 17"/>
          <p:cNvSpPr txBox="1"/>
          <p:nvPr/>
        </p:nvSpPr>
        <p:spPr>
          <a:xfrm>
            <a:off x="3589866" y="3200399"/>
            <a:ext cx="1972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Acquisition PC</a:t>
            </a:r>
            <a:endParaRPr lang="en-GB" dirty="0"/>
          </a:p>
        </p:txBody>
      </p:sp>
      <p:sp>
        <p:nvSpPr>
          <p:cNvPr id="19" name="ZoneTexte 18"/>
          <p:cNvSpPr txBox="1"/>
          <p:nvPr/>
        </p:nvSpPr>
        <p:spPr>
          <a:xfrm>
            <a:off x="8009466" y="3208866"/>
            <a:ext cx="1972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Acquisition PC</a:t>
            </a:r>
            <a:endParaRPr lang="en-GB" dirty="0"/>
          </a:p>
        </p:txBody>
      </p:sp>
      <p:sp>
        <p:nvSpPr>
          <p:cNvPr id="20" name="ZoneTexte 19"/>
          <p:cNvSpPr txBox="1"/>
          <p:nvPr/>
        </p:nvSpPr>
        <p:spPr>
          <a:xfrm>
            <a:off x="2362199" y="4834466"/>
            <a:ext cx="1972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CrC</a:t>
            </a:r>
            <a:r>
              <a:rPr lang="fr-FR" dirty="0" smtClean="0"/>
              <a:t> Software</a:t>
            </a:r>
            <a:endParaRPr lang="en-GB" dirty="0"/>
          </a:p>
        </p:txBody>
      </p:sp>
      <p:sp>
        <p:nvSpPr>
          <p:cNvPr id="21" name="Flèche vers le bas 20"/>
          <p:cNvSpPr/>
          <p:nvPr/>
        </p:nvSpPr>
        <p:spPr>
          <a:xfrm>
            <a:off x="1778000" y="2658533"/>
            <a:ext cx="169333" cy="46566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Flèche vers le bas 21"/>
          <p:cNvSpPr/>
          <p:nvPr/>
        </p:nvSpPr>
        <p:spPr>
          <a:xfrm>
            <a:off x="4360333" y="2675466"/>
            <a:ext cx="169333" cy="46566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èche vers le bas 22"/>
          <p:cNvSpPr/>
          <p:nvPr/>
        </p:nvSpPr>
        <p:spPr>
          <a:xfrm>
            <a:off x="8754533" y="2658533"/>
            <a:ext cx="169333" cy="46566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èche vers le bas 23"/>
          <p:cNvSpPr/>
          <p:nvPr/>
        </p:nvSpPr>
        <p:spPr>
          <a:xfrm rot="-2400000">
            <a:off x="2110161" y="3624534"/>
            <a:ext cx="194734" cy="104140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lèche vers le bas 24"/>
          <p:cNvSpPr/>
          <p:nvPr/>
        </p:nvSpPr>
        <p:spPr>
          <a:xfrm rot="2400000">
            <a:off x="4023983" y="3632555"/>
            <a:ext cx="194734" cy="1041401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ZoneTexte 25"/>
          <p:cNvSpPr txBox="1"/>
          <p:nvPr/>
        </p:nvSpPr>
        <p:spPr>
          <a:xfrm>
            <a:off x="7829973" y="1724436"/>
            <a:ext cx="1972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Conventional</a:t>
            </a:r>
            <a:r>
              <a:rPr lang="fr-FR" dirty="0" smtClean="0"/>
              <a:t> UT </a:t>
            </a:r>
            <a:r>
              <a:rPr lang="fr-FR" dirty="0" err="1" smtClean="0"/>
              <a:t>electronics</a:t>
            </a:r>
            <a:r>
              <a:rPr lang="fr-FR" dirty="0" smtClean="0"/>
              <a:t> – Up to 16 per PC</a:t>
            </a:r>
            <a:endParaRPr lang="en-GB" dirty="0"/>
          </a:p>
        </p:txBody>
      </p:sp>
      <p:sp>
        <p:nvSpPr>
          <p:cNvPr id="27" name="ZoneTexte 26"/>
          <p:cNvSpPr txBox="1"/>
          <p:nvPr/>
        </p:nvSpPr>
        <p:spPr>
          <a:xfrm>
            <a:off x="8068375" y="4813611"/>
            <a:ext cx="1972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CrC</a:t>
            </a:r>
            <a:r>
              <a:rPr lang="fr-FR" dirty="0" smtClean="0"/>
              <a:t> Software</a:t>
            </a:r>
            <a:endParaRPr lang="en-GB" dirty="0"/>
          </a:p>
        </p:txBody>
      </p:sp>
      <p:sp>
        <p:nvSpPr>
          <p:cNvPr id="28" name="Flèche vers le bas 27"/>
          <p:cNvSpPr/>
          <p:nvPr/>
        </p:nvSpPr>
        <p:spPr>
          <a:xfrm>
            <a:off x="8772181" y="3696457"/>
            <a:ext cx="160064" cy="103917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ZoneTexte 28"/>
          <p:cNvSpPr txBox="1"/>
          <p:nvPr/>
        </p:nvSpPr>
        <p:spPr>
          <a:xfrm>
            <a:off x="328684" y="6074431"/>
            <a:ext cx="62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Phased</a:t>
            </a:r>
            <a:r>
              <a:rPr lang="fr-FR" dirty="0" smtClean="0"/>
              <a:t> </a:t>
            </a:r>
            <a:r>
              <a:rPr lang="fr-FR" dirty="0" err="1" smtClean="0"/>
              <a:t>Array</a:t>
            </a:r>
            <a:r>
              <a:rPr lang="fr-FR" dirty="0" smtClean="0"/>
              <a:t> </a:t>
            </a:r>
            <a:r>
              <a:rPr lang="fr-FR" dirty="0" err="1" smtClean="0"/>
              <a:t>combined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conventional</a:t>
            </a:r>
            <a:r>
              <a:rPr lang="fr-FR" dirty="0" smtClean="0"/>
              <a:t> UT </a:t>
            </a:r>
            <a:r>
              <a:rPr lang="fr-FR" dirty="0" err="1" smtClean="0"/>
              <a:t>electronics</a:t>
            </a:r>
            <a:endParaRPr lang="en-GB" dirty="0"/>
          </a:p>
        </p:txBody>
      </p:sp>
      <p:sp>
        <p:nvSpPr>
          <p:cNvPr id="30" name="ZoneTexte 29"/>
          <p:cNvSpPr txBox="1"/>
          <p:nvPr/>
        </p:nvSpPr>
        <p:spPr>
          <a:xfrm>
            <a:off x="6958886" y="6092078"/>
            <a:ext cx="6293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UT system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conventional</a:t>
            </a:r>
            <a:r>
              <a:rPr lang="fr-FR" dirty="0" smtClean="0"/>
              <a:t> UT </a:t>
            </a:r>
            <a:r>
              <a:rPr lang="fr-FR" dirty="0" err="1" smtClean="0"/>
              <a:t>electronics</a:t>
            </a:r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31" name="ZoneTexte 30"/>
          <p:cNvSpPr txBox="1"/>
          <p:nvPr/>
        </p:nvSpPr>
        <p:spPr>
          <a:xfrm>
            <a:off x="5516702" y="2031821"/>
            <a:ext cx="107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  <a:r>
              <a:rPr lang="fr-FR" dirty="0" smtClean="0"/>
              <a:t>U - 19</a:t>
            </a:r>
            <a:r>
              <a:rPr lang="fr-FR" dirty="0" smtClean="0">
                <a:latin typeface="Calibri" panose="020F0502020204030204" pitchFamily="34" charset="0"/>
              </a:rPr>
              <a:t>”</a:t>
            </a:r>
            <a:endParaRPr lang="en-GB" dirty="0"/>
          </a:p>
        </p:txBody>
      </p:sp>
      <p:sp>
        <p:nvSpPr>
          <p:cNvPr id="32" name="ZoneTexte 31"/>
          <p:cNvSpPr txBox="1"/>
          <p:nvPr/>
        </p:nvSpPr>
        <p:spPr>
          <a:xfrm>
            <a:off x="5553599" y="3214124"/>
            <a:ext cx="107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dirty="0" smtClean="0"/>
              <a:t>U - 19</a:t>
            </a:r>
            <a:r>
              <a:rPr lang="fr-FR" dirty="0" smtClean="0">
                <a:latin typeface="Calibri" panose="020F0502020204030204" pitchFamily="34" charset="0"/>
              </a:rPr>
              <a:t>”</a:t>
            </a:r>
            <a:endParaRPr lang="en-GB" dirty="0"/>
          </a:p>
        </p:txBody>
      </p:sp>
      <p:sp>
        <p:nvSpPr>
          <p:cNvPr id="33" name="ZoneTexte 32"/>
          <p:cNvSpPr txBox="1"/>
          <p:nvPr/>
        </p:nvSpPr>
        <p:spPr>
          <a:xfrm>
            <a:off x="4223708" y="4829564"/>
            <a:ext cx="107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dirty="0" smtClean="0"/>
              <a:t>U - 19</a:t>
            </a:r>
            <a:r>
              <a:rPr lang="fr-FR" dirty="0" smtClean="0">
                <a:latin typeface="Calibri" panose="020F0502020204030204" pitchFamily="34" charset="0"/>
              </a:rPr>
              <a:t>”</a:t>
            </a:r>
            <a:endParaRPr lang="en-GB" dirty="0"/>
          </a:p>
        </p:txBody>
      </p:sp>
      <p:sp>
        <p:nvSpPr>
          <p:cNvPr id="34" name="ZoneTexte 33"/>
          <p:cNvSpPr txBox="1"/>
          <p:nvPr/>
        </p:nvSpPr>
        <p:spPr>
          <a:xfrm>
            <a:off x="9920260" y="4837585"/>
            <a:ext cx="107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dirty="0" smtClean="0"/>
              <a:t>U - 19</a:t>
            </a:r>
            <a:r>
              <a:rPr lang="fr-FR" dirty="0" smtClean="0">
                <a:latin typeface="Calibri" panose="020F0502020204030204" pitchFamily="34" charset="0"/>
              </a:rPr>
              <a:t>”</a:t>
            </a:r>
            <a:endParaRPr lang="en-GB" dirty="0"/>
          </a:p>
        </p:txBody>
      </p:sp>
      <p:sp>
        <p:nvSpPr>
          <p:cNvPr id="35" name="ZoneTexte 34"/>
          <p:cNvSpPr txBox="1"/>
          <p:nvPr/>
        </p:nvSpPr>
        <p:spPr>
          <a:xfrm>
            <a:off x="9937907" y="3218937"/>
            <a:ext cx="107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dirty="0" smtClean="0"/>
              <a:t>U - 19</a:t>
            </a:r>
            <a:r>
              <a:rPr lang="fr-FR" dirty="0" smtClean="0">
                <a:latin typeface="Calibri" panose="020F0502020204030204" pitchFamily="34" charset="0"/>
              </a:rPr>
              <a:t>”</a:t>
            </a:r>
            <a:endParaRPr lang="en-GB" dirty="0"/>
          </a:p>
        </p:txBody>
      </p:sp>
      <p:sp>
        <p:nvSpPr>
          <p:cNvPr id="36" name="ZoneTexte 35"/>
          <p:cNvSpPr txBox="1"/>
          <p:nvPr/>
        </p:nvSpPr>
        <p:spPr>
          <a:xfrm>
            <a:off x="9917052" y="1975674"/>
            <a:ext cx="107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6U - 19</a:t>
            </a:r>
            <a:r>
              <a:rPr lang="fr-FR" dirty="0" smtClean="0">
                <a:latin typeface="Calibri" panose="020F0502020204030204" pitchFamily="34" charset="0"/>
              </a:rPr>
              <a:t>”</a:t>
            </a:r>
            <a:endParaRPr lang="en-GB" dirty="0"/>
          </a:p>
        </p:txBody>
      </p:sp>
      <p:sp>
        <p:nvSpPr>
          <p:cNvPr id="37" name="ZoneTexte 36"/>
          <p:cNvSpPr txBox="1"/>
          <p:nvPr/>
        </p:nvSpPr>
        <p:spPr>
          <a:xfrm>
            <a:off x="0" y="2001341"/>
            <a:ext cx="1076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  <a:r>
              <a:rPr lang="fr-FR" dirty="0" smtClean="0"/>
              <a:t>U - 19</a:t>
            </a:r>
            <a:r>
              <a:rPr lang="fr-FR" dirty="0" smtClean="0">
                <a:latin typeface="Calibri" panose="020F0502020204030204" pitchFamily="34" charset="0"/>
              </a:rPr>
              <a:t>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1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noProof="1" smtClean="0"/>
              <a:t>References</a:t>
            </a:r>
            <a:endParaRPr lang="fr-FR" noProof="1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noProof="1" smtClean="0"/>
              <a:t>Realizations – Installations - Projects</a:t>
            </a:r>
            <a:endParaRPr lang="fr-FR" noProof="1"/>
          </a:p>
        </p:txBody>
      </p:sp>
      <p:pic>
        <p:nvPicPr>
          <p:cNvPr id="4" name="Espace réservé pour une image 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7" r="23617"/>
          <a:stretch>
            <a:fillRect/>
          </a:stretch>
        </p:blipFill>
        <p:spPr>
          <a:xfrm>
            <a:off x="9182501" y="0"/>
            <a:ext cx="3009499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36" y="394645"/>
            <a:ext cx="104110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7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References</a:t>
            </a:r>
            <a:endParaRPr lang="en-GB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28" y="2079525"/>
            <a:ext cx="5657143" cy="3476190"/>
          </a:xfrm>
        </p:spPr>
      </p:pic>
      <p:sp>
        <p:nvSpPr>
          <p:cNvPr id="5" name="Espace réservé du contenu 5"/>
          <p:cNvSpPr txBox="1">
            <a:spLocks/>
          </p:cNvSpPr>
          <p:nvPr/>
        </p:nvSpPr>
        <p:spPr>
          <a:xfrm>
            <a:off x="922690" y="2216216"/>
            <a:ext cx="4572000" cy="4343401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High speed </a:t>
            </a:r>
            <a:r>
              <a:rPr lang="fr-FR" sz="1400" dirty="0" err="1"/>
              <a:t>railway</a:t>
            </a:r>
            <a:r>
              <a:rPr lang="fr-FR" sz="1400" dirty="0"/>
              <a:t> inspection </a:t>
            </a:r>
            <a:r>
              <a:rPr lang="fr-FR" sz="1400" dirty="0" err="1"/>
              <a:t>with</a:t>
            </a:r>
            <a:r>
              <a:rPr lang="fr-FR" sz="1400" dirty="0"/>
              <a:t> </a:t>
            </a:r>
            <a:r>
              <a:rPr lang="fr-FR" sz="1400" dirty="0" err="1"/>
              <a:t>our</a:t>
            </a:r>
            <a:r>
              <a:rPr lang="fr-FR" sz="1400" dirty="0"/>
              <a:t> USPC </a:t>
            </a:r>
            <a:r>
              <a:rPr lang="fr-FR" sz="1400" dirty="0" err="1"/>
              <a:t>electronic</a:t>
            </a:r>
            <a:r>
              <a:rPr lang="fr-FR" sz="1400" dirty="0"/>
              <a:t> for </a:t>
            </a:r>
            <a:r>
              <a:rPr lang="fr-FR" sz="1400" dirty="0" err="1"/>
              <a:t>conventional</a:t>
            </a:r>
            <a:r>
              <a:rPr lang="fr-FR" sz="1400" dirty="0"/>
              <a:t> </a:t>
            </a:r>
            <a:r>
              <a:rPr lang="fr-FR" sz="1400" dirty="0" err="1"/>
              <a:t>Flaw</a:t>
            </a:r>
            <a:r>
              <a:rPr lang="fr-FR" sz="1400" dirty="0"/>
              <a:t> </a:t>
            </a:r>
            <a:r>
              <a:rPr lang="fr-FR" sz="1400" dirty="0" err="1"/>
              <a:t>detection</a:t>
            </a:r>
            <a:r>
              <a:rPr lang="fr-FR" sz="1400" dirty="0"/>
              <a:t>, </a:t>
            </a:r>
            <a:r>
              <a:rPr lang="fr-FR" sz="1400" dirty="0" err="1"/>
              <a:t>with</a:t>
            </a:r>
            <a:r>
              <a:rPr lang="fr-FR" sz="1400" dirty="0"/>
              <a:t> an on-</a:t>
            </a:r>
            <a:r>
              <a:rPr lang="fr-FR" sz="1400" dirty="0" err="1"/>
              <a:t>track</a:t>
            </a:r>
            <a:r>
              <a:rPr lang="fr-FR" sz="1400" dirty="0"/>
              <a:t> inspection able to go up to 100km/h</a:t>
            </a:r>
            <a:r>
              <a:rPr lang="fr-FR" sz="1400" dirty="0" smtClean="0"/>
              <a:t>.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fr-FR" sz="1400" dirty="0" err="1"/>
              <a:t>Socomate</a:t>
            </a:r>
            <a:r>
              <a:rPr lang="fr-FR" sz="1400" dirty="0"/>
              <a:t> International has </a:t>
            </a:r>
            <a:r>
              <a:rPr lang="fr-FR" sz="1400" dirty="0" err="1"/>
              <a:t>developed</a:t>
            </a:r>
            <a:r>
              <a:rPr lang="fr-FR" sz="1400" dirty="0"/>
              <a:t> a </a:t>
            </a:r>
            <a:r>
              <a:rPr lang="fr-FR" sz="1400" dirty="0" err="1"/>
              <a:t>complete</a:t>
            </a:r>
            <a:r>
              <a:rPr lang="fr-FR" sz="1400" dirty="0"/>
              <a:t> system, </a:t>
            </a:r>
            <a:r>
              <a:rPr lang="fr-FR" sz="1400" dirty="0" err="1"/>
              <a:t>electronics</a:t>
            </a:r>
            <a:r>
              <a:rPr lang="fr-FR" sz="1400" dirty="0"/>
              <a:t> and software, to </a:t>
            </a:r>
            <a:r>
              <a:rPr lang="fr-FR" sz="1400" dirty="0" err="1"/>
              <a:t>be</a:t>
            </a:r>
            <a:r>
              <a:rPr lang="fr-FR" sz="1400" dirty="0"/>
              <a:t> </a:t>
            </a:r>
            <a:r>
              <a:rPr lang="fr-FR" sz="1400" dirty="0" err="1"/>
              <a:t>integrated</a:t>
            </a:r>
            <a:r>
              <a:rPr lang="fr-FR" sz="1400" dirty="0"/>
              <a:t> </a:t>
            </a:r>
            <a:r>
              <a:rPr lang="fr-FR" sz="1400" dirty="0" err="1"/>
              <a:t>into</a:t>
            </a:r>
            <a:r>
              <a:rPr lang="fr-FR" sz="1400" dirty="0"/>
              <a:t> inspection </a:t>
            </a:r>
            <a:r>
              <a:rPr lang="fr-FR" sz="1400" dirty="0" err="1"/>
              <a:t>vehicle</a:t>
            </a:r>
            <a:r>
              <a:rPr lang="fr-FR" sz="1400" dirty="0" smtClean="0"/>
              <a:t>.</a:t>
            </a:r>
          </a:p>
          <a:p>
            <a:endParaRPr lang="fr-FR" sz="1400" dirty="0"/>
          </a:p>
          <a:p>
            <a:r>
              <a:rPr lang="fr-FR" sz="1400" dirty="0" err="1" smtClean="0"/>
              <a:t>Socomate</a:t>
            </a:r>
            <a:r>
              <a:rPr lang="fr-FR" sz="1400" dirty="0" smtClean="0"/>
              <a:t> International has </a:t>
            </a:r>
            <a:r>
              <a:rPr lang="fr-FR" sz="1400" dirty="0" err="1" smtClean="0"/>
              <a:t>equiped</a:t>
            </a:r>
            <a:r>
              <a:rPr lang="fr-FR" sz="1400" dirty="0" smtClean="0"/>
              <a:t> more </a:t>
            </a:r>
            <a:r>
              <a:rPr lang="fr-FR" sz="1400" dirty="0" err="1" smtClean="0"/>
              <a:t>than</a:t>
            </a:r>
            <a:r>
              <a:rPr lang="fr-FR" sz="1400" dirty="0" smtClean="0"/>
              <a:t> 20 inspection </a:t>
            </a:r>
            <a:r>
              <a:rPr lang="fr-FR" sz="1400" dirty="0" err="1" smtClean="0"/>
              <a:t>vehicle</a:t>
            </a:r>
            <a:r>
              <a:rPr lang="fr-FR" sz="1400" dirty="0" smtClean="0"/>
              <a:t> </a:t>
            </a:r>
            <a:r>
              <a:rPr lang="fr-FR" sz="1400" dirty="0" err="1" smtClean="0"/>
              <a:t>according</a:t>
            </a:r>
            <a:r>
              <a:rPr lang="fr-FR" sz="1400" dirty="0" smtClean="0"/>
              <a:t> to </a:t>
            </a:r>
            <a:r>
              <a:rPr lang="fr-FR" sz="1400" dirty="0" err="1" smtClean="0"/>
              <a:t>our</a:t>
            </a:r>
            <a:r>
              <a:rPr lang="fr-FR" sz="1400" dirty="0" smtClean="0"/>
              <a:t> </a:t>
            </a:r>
            <a:r>
              <a:rPr lang="fr-FR" sz="1400" dirty="0" err="1" smtClean="0"/>
              <a:t>conventional</a:t>
            </a:r>
            <a:r>
              <a:rPr lang="fr-FR" sz="1400" dirty="0" smtClean="0"/>
              <a:t> UT </a:t>
            </a:r>
            <a:r>
              <a:rPr lang="fr-FR" sz="1400" dirty="0" err="1" smtClean="0"/>
              <a:t>electronics</a:t>
            </a:r>
            <a:endParaRPr lang="en-GB" sz="1400" dirty="0"/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204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_TP103431346" id="{2DBCA58D-250D-4B03-9133-E4987247397F}" vid="{B1105903-6ECF-477A-90BF-C7D6111C13B0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direction d’entreprise (grand écran)</Template>
  <TotalTime>0</TotalTime>
  <Words>656</Words>
  <Application>Microsoft Office PowerPoint</Application>
  <PresentationFormat>Grand écran</PresentationFormat>
  <Paragraphs>104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Book Antiqua</vt:lpstr>
      <vt:lpstr>Calibri</vt:lpstr>
      <vt:lpstr>Sales Direction 16X9</vt:lpstr>
      <vt:lpstr>UT system for Railway Inspection</vt:lpstr>
      <vt:lpstr>Summary </vt:lpstr>
      <vt:lpstr>Phased Array FAAST for Railway application</vt:lpstr>
      <vt:lpstr>Illustration of a complete system</vt:lpstr>
      <vt:lpstr>Description of the Acquisition computer  </vt:lpstr>
      <vt:lpstr>Description of the CrC computer – Measurement system</vt:lpstr>
      <vt:lpstr>Configuration</vt:lpstr>
      <vt:lpstr>References</vt:lpstr>
      <vt:lpstr>References</vt:lpstr>
      <vt:lpstr>Installations</vt:lpstr>
      <vt:lpstr>Projects</vt:lpstr>
      <vt:lpstr>Advantages and 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2016-03-10T14:28:24Z</dcterms:created>
  <dcterms:modified xsi:type="dcterms:W3CDTF">2016-06-20T13:21:25Z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