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6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59" r:id="rId5"/>
    <p:sldId id="261" r:id="rId6"/>
    <p:sldId id="262" r:id="rId7"/>
    <p:sldId id="260" r:id="rId8"/>
    <p:sldId id="271" r:id="rId9"/>
    <p:sldId id="265" r:id="rId10"/>
    <p:sldId id="263" r:id="rId11"/>
    <p:sldId id="266" r:id="rId12"/>
    <p:sldId id="268" r:id="rId13"/>
    <p:sldId id="269" r:id="rId14"/>
    <p:sldId id="270" r:id="rId15"/>
    <p:sldId id="273" r:id="rId16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omate.com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UT Phased Array inspection for billets and bars</a:t>
            </a:r>
            <a:endParaRPr lang="fr-FR" noProof="1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Perform your inspection with an added value.</a:t>
            </a:r>
            <a:endParaRPr lang="fr-FR" noProof="1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36" y="394645"/>
            <a:ext cx="1041106" cy="1772816"/>
          </a:xfrm>
          <a:prstGeom prst="rect">
            <a:avLst/>
          </a:prstGeom>
        </p:spPr>
      </p:pic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3" r="237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0337" y="255134"/>
            <a:ext cx="10960767" cy="1036850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A-Scans – </a:t>
            </a:r>
            <a:r>
              <a:rPr lang="fr-FR" dirty="0" err="1" smtClean="0"/>
              <a:t>Notche</a:t>
            </a:r>
            <a:r>
              <a:rPr lang="fr-FR" dirty="0" smtClean="0"/>
              <a:t> 1 </a:t>
            </a:r>
            <a:r>
              <a:rPr lang="fr-FR" dirty="0" err="1" smtClean="0"/>
              <a:t>detected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oblique </a:t>
            </a:r>
            <a:r>
              <a:rPr lang="fr-FR" dirty="0" err="1" smtClean="0"/>
              <a:t>shot</a:t>
            </a:r>
            <a:endParaRPr lang="en-GB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0" y="98012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Ellipse 26"/>
          <p:cNvSpPr/>
          <p:nvPr/>
        </p:nvSpPr>
        <p:spPr>
          <a:xfrm>
            <a:off x="9663793" y="10621736"/>
            <a:ext cx="704850" cy="5715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6901543" y="16110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6901543" y="20682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" name="Rectangle 45"/>
          <p:cNvSpPr>
            <a:spLocks noChangeArrowheads="1"/>
          </p:cNvSpPr>
          <p:nvPr/>
        </p:nvSpPr>
        <p:spPr bwMode="auto">
          <a:xfrm>
            <a:off x="6901543" y="64974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4" name="Groupe 3"/>
          <p:cNvGrpSpPr/>
          <p:nvPr/>
        </p:nvGrpSpPr>
        <p:grpSpPr>
          <a:xfrm>
            <a:off x="6376715" y="2362602"/>
            <a:ext cx="5582660" cy="4417197"/>
            <a:chOff x="6785808" y="1989619"/>
            <a:chExt cx="5582660" cy="4417197"/>
          </a:xfrm>
        </p:grpSpPr>
        <p:sp>
          <p:nvSpPr>
            <p:cNvPr id="11" name="Ellipse 10"/>
            <p:cNvSpPr/>
            <p:nvPr/>
          </p:nvSpPr>
          <p:spPr>
            <a:xfrm>
              <a:off x="9067568" y="5123057"/>
              <a:ext cx="704850" cy="5715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5153" name="Image 90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" r="13703"/>
            <a:stretch/>
          </p:blipFill>
          <p:spPr bwMode="auto">
            <a:xfrm>
              <a:off x="6785808" y="1989619"/>
              <a:ext cx="5582660" cy="22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2" name="Image 90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8078" r="14172"/>
            <a:stretch/>
          </p:blipFill>
          <p:spPr bwMode="auto">
            <a:xfrm>
              <a:off x="6785809" y="4235115"/>
              <a:ext cx="5570628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Zone de texte 2"/>
            <p:cNvSpPr txBox="1">
              <a:spLocks noChangeArrowheads="1"/>
            </p:cNvSpPr>
            <p:nvPr/>
          </p:nvSpPr>
          <p:spPr bwMode="auto">
            <a:xfrm>
              <a:off x="9504764" y="2264264"/>
              <a:ext cx="11715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Notche</a:t>
              </a:r>
              <a:r>
                <a:rPr kumimoji="0" lang="fr-FR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</a:t>
              </a:r>
              <a:endPara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8568636" y="4515296"/>
              <a:ext cx="12668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 </a:t>
              </a:r>
              <a:r>
                <a:rPr kumimoji="0" lang="fr-FR" alt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defect</a:t>
              </a:r>
              <a:endPara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7605463" y="2339159"/>
              <a:ext cx="1266825" cy="4381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SNR=24dB</a:t>
              </a:r>
              <a:endParaRPr kumimoji="0" lang="fr-F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7689477" y="5445873"/>
              <a:ext cx="348786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Back </a:t>
              </a:r>
              <a:r>
                <a:rPr kumimoji="0" lang="fr-FR" alt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echo</a:t>
              </a:r>
              <a:r>
                <a:rPr kumimoji="0" lang="fr-FR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fr-FR" alt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response</a:t>
              </a:r>
              <a:r>
                <a:rPr kumimoji="0" lang="fr-FR" altLang="en-US" sz="1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due to 0° </a:t>
              </a:r>
              <a:r>
                <a:rPr kumimoji="0" lang="fr-FR" altLang="en-US" sz="18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shot</a:t>
              </a:r>
              <a:endPara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9039347" y="5835316"/>
              <a:ext cx="704850" cy="5715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312812" y="2405557"/>
            <a:ext cx="5486402" cy="4338653"/>
            <a:chOff x="541419" y="2188990"/>
            <a:chExt cx="5486402" cy="4338653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" r="14267"/>
            <a:stretch/>
          </p:blipFill>
          <p:spPr bwMode="auto">
            <a:xfrm>
              <a:off x="541421" y="2188990"/>
              <a:ext cx="5486400" cy="2232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" t="9710" r="14114"/>
            <a:stretch/>
          </p:blipFill>
          <p:spPr bwMode="auto">
            <a:xfrm>
              <a:off x="541419" y="4439643"/>
              <a:ext cx="5486402" cy="2088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Zone de texte 2"/>
            <p:cNvSpPr txBox="1">
              <a:spLocks noChangeArrowheads="1"/>
            </p:cNvSpPr>
            <p:nvPr/>
          </p:nvSpPr>
          <p:spPr bwMode="auto">
            <a:xfrm>
              <a:off x="1071060" y="2692567"/>
              <a:ext cx="1266825" cy="43815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80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SNR&gt;28dB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2" name="Zone de texte 2"/>
            <p:cNvSpPr txBox="1">
              <a:spLocks noChangeArrowheads="1"/>
            </p:cNvSpPr>
            <p:nvPr/>
          </p:nvSpPr>
          <p:spPr bwMode="auto">
            <a:xfrm>
              <a:off x="3003701" y="2621201"/>
              <a:ext cx="11715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Notche</a:t>
              </a:r>
              <a:r>
                <a:rPr kumimoji="0" lang="fr-FR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</a:t>
              </a:r>
              <a:endPara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2296173" y="4655656"/>
              <a:ext cx="12668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 </a:t>
              </a:r>
              <a:r>
                <a:rPr kumimoji="0" lang="fr-FR" alt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defect</a:t>
              </a:r>
              <a:endPara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 rot="16200000">
            <a:off x="6845824" y="1419518"/>
            <a:ext cx="386351" cy="1057728"/>
            <a:chOff x="5138438" y="239471"/>
            <a:chExt cx="386351" cy="649713"/>
          </a:xfrm>
        </p:grpSpPr>
        <p:sp>
          <p:nvSpPr>
            <p:cNvPr id="36" name="Rectangle 35"/>
            <p:cNvSpPr/>
            <p:nvPr/>
          </p:nvSpPr>
          <p:spPr>
            <a:xfrm>
              <a:off x="5174342" y="239471"/>
              <a:ext cx="319315" cy="2031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>
              <a:off x="5334000" y="457184"/>
              <a:ext cx="0" cy="43200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rot="1800000">
              <a:off x="5138438" y="435413"/>
              <a:ext cx="0" cy="43200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rot="19800000">
              <a:off x="5524789" y="442669"/>
              <a:ext cx="0" cy="4320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ZoneTexte 39"/>
          <p:cNvSpPr txBox="1"/>
          <p:nvPr/>
        </p:nvSpPr>
        <p:spPr>
          <a:xfrm>
            <a:off x="2016983" y="1765356"/>
            <a:ext cx="20187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Standard Inspection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979591" y="1669681"/>
            <a:ext cx="257726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UT FAAST </a:t>
            </a:r>
            <a:r>
              <a:rPr lang="fr-FR" sz="1600" dirty="0" err="1" smtClean="0"/>
              <a:t>Phased</a:t>
            </a:r>
            <a:r>
              <a:rPr lang="fr-FR" sz="1600" dirty="0" smtClean="0"/>
              <a:t> </a:t>
            </a:r>
            <a:r>
              <a:rPr lang="fr-FR" sz="1600" dirty="0" err="1" smtClean="0"/>
              <a:t>Array</a:t>
            </a:r>
            <a:r>
              <a:rPr lang="fr-FR" sz="1600" dirty="0" smtClean="0"/>
              <a:t>      Multi-angle</a:t>
            </a:r>
          </a:p>
        </p:txBody>
      </p:sp>
      <p:grpSp>
        <p:nvGrpSpPr>
          <p:cNvPr id="42" name="Groupe 41"/>
          <p:cNvGrpSpPr/>
          <p:nvPr/>
        </p:nvGrpSpPr>
        <p:grpSpPr>
          <a:xfrm rot="16200000">
            <a:off x="619332" y="1460827"/>
            <a:ext cx="355219" cy="1022285"/>
            <a:chOff x="5138438" y="239471"/>
            <a:chExt cx="355219" cy="627942"/>
          </a:xfrm>
        </p:grpSpPr>
        <p:sp>
          <p:nvSpPr>
            <p:cNvPr id="43" name="Rectangle 42"/>
            <p:cNvSpPr/>
            <p:nvPr/>
          </p:nvSpPr>
          <p:spPr>
            <a:xfrm>
              <a:off x="5174342" y="239471"/>
              <a:ext cx="319315" cy="2031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rot="1800000">
              <a:off x="5138438" y="435413"/>
              <a:ext cx="0" cy="43200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43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GB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1306286" y="2672443"/>
            <a:ext cx="4572000" cy="16927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1600" dirty="0"/>
              <a:t>	We </a:t>
            </a:r>
            <a:r>
              <a:rPr lang="en-US" sz="1600" dirty="0" smtClean="0"/>
              <a:t>notice </a:t>
            </a:r>
            <a:r>
              <a:rPr lang="en-US" sz="1600" dirty="0"/>
              <a:t>that needed gain to obtain flaw response at 80% is practically the same, less than 3dB difference. The results in term of SNR is also very close; SNR=24dB in one directional shot compared to SNR=22dB when 3 directions are combined in transmission (for both FBH). </a:t>
            </a:r>
            <a:endParaRPr lang="en-GB" sz="16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3"/>
          </p:nvPr>
        </p:nvSpPr>
        <p:spPr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u="sng" dirty="0"/>
              <a:t>Notch 1 (0.1mm depth) detection</a:t>
            </a:r>
            <a:endParaRPr lang="en-GB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259624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1600" dirty="0" smtClean="0"/>
              <a:t>          We </a:t>
            </a:r>
            <a:r>
              <a:rPr lang="en-US" sz="1600" dirty="0"/>
              <a:t>can also notice that needed gain to obtain flaw response at 80% is practically the same, less than </a:t>
            </a:r>
            <a:r>
              <a:rPr lang="en-US" sz="1600" dirty="0" smtClean="0"/>
              <a:t>3dB </a:t>
            </a:r>
            <a:r>
              <a:rPr lang="en-US" sz="1600" dirty="0"/>
              <a:t>difference. </a:t>
            </a:r>
            <a:endParaRPr lang="en-US" sz="1600" dirty="0" smtClean="0"/>
          </a:p>
          <a:p>
            <a:pPr algn="just"/>
            <a:r>
              <a:rPr lang="en-US" sz="1600" dirty="0" smtClean="0"/>
              <a:t>          When </a:t>
            </a:r>
            <a:r>
              <a:rPr lang="en-US" sz="1600" dirty="0"/>
              <a:t>we use a combined shot and due to the gain needed to detect flaw, we can see as “permanent” noise a back echo of 0° direction shot in the bar. In spite of this, we have a good SNR. At least, we have SNR=24dB in longitudinal CW or CCW reception.  </a:t>
            </a:r>
            <a:endParaRPr lang="en-GB" sz="1600" dirty="0"/>
          </a:p>
          <a:p>
            <a:endParaRPr lang="en-GB" sz="1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295400" y="1817914"/>
            <a:ext cx="4572000" cy="8925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u="sng" dirty="0"/>
              <a:t>Flat-bottom Holes </a:t>
            </a:r>
            <a:r>
              <a:rPr lang="en-US" sz="2600" u="sng" dirty="0" smtClean="0"/>
              <a:t>detection</a:t>
            </a:r>
          </a:p>
          <a:p>
            <a:endParaRPr lang="en-GB" sz="2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91" y="4499501"/>
            <a:ext cx="3144665" cy="235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81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GB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1600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1600" dirty="0" smtClean="0"/>
              <a:t>We </a:t>
            </a:r>
            <a:r>
              <a:rPr lang="en-US" sz="1600" dirty="0"/>
              <a:t>have shown that results obtained by mixing the straight shot to the 2 others oblique shots in the FAAST system are satisfying and not so far from those obtained in different sequential shots. </a:t>
            </a:r>
            <a:endParaRPr lang="en-GB" sz="1600" dirty="0"/>
          </a:p>
          <a:p>
            <a:pPr algn="just"/>
            <a:r>
              <a:rPr lang="en-US" sz="1600" dirty="0"/>
              <a:t>The main goal of this report is to highlight potential possibilities of FAAST system for the bar inspection, particularly </a:t>
            </a:r>
            <a:r>
              <a:rPr lang="en-US" sz="1600" u="sng" dirty="0" smtClean="0"/>
              <a:t>the capability to shot in multiple direction, at different frequencies or at different depth, at the same time</a:t>
            </a:r>
            <a:r>
              <a:rPr lang="en-US" sz="1600" dirty="0" smtClean="0"/>
              <a:t>. </a:t>
            </a:r>
            <a:endParaRPr lang="en-GB" sz="1600" dirty="0"/>
          </a:p>
          <a:p>
            <a:endParaRPr lang="en-GB" sz="19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93" y="3784649"/>
            <a:ext cx="4065033" cy="27092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43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Get</a:t>
            </a:r>
            <a:r>
              <a:rPr lang="fr-FR" dirty="0" smtClean="0"/>
              <a:t> a </a:t>
            </a:r>
            <a:r>
              <a:rPr lang="fr-FR" dirty="0" err="1" smtClean="0"/>
              <a:t>feasability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295400" y="1719943"/>
            <a:ext cx="3102429" cy="306212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44785" y="1730828"/>
            <a:ext cx="3102429" cy="30697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794173" y="1730829"/>
            <a:ext cx="3102429" cy="307594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1480457" y="1861457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FAAST </a:t>
            </a:r>
            <a:r>
              <a:rPr lang="fr-FR" sz="1600" dirty="0" err="1" smtClean="0"/>
              <a:t>Technology</a:t>
            </a:r>
            <a:r>
              <a:rPr lang="fr-FR" sz="1600" dirty="0" smtClean="0"/>
              <a:t> </a:t>
            </a:r>
            <a:r>
              <a:rPr lang="fr-FR" sz="1600" dirty="0" err="1" smtClean="0"/>
              <a:t>allows</a:t>
            </a:r>
            <a:r>
              <a:rPr lang="fr-FR" sz="1600" dirty="0" smtClean="0"/>
              <a:t> high speed UT inspection, as </a:t>
            </a:r>
            <a:r>
              <a:rPr lang="fr-FR" sz="1600" dirty="0" err="1" smtClean="0"/>
              <a:t>well</a:t>
            </a:r>
            <a:r>
              <a:rPr lang="fr-FR" sz="1600" dirty="0" smtClean="0"/>
              <a:t> as lots of </a:t>
            </a:r>
            <a:r>
              <a:rPr lang="fr-FR" sz="1600" dirty="0" err="1" smtClean="0"/>
              <a:t>flexibility</a:t>
            </a:r>
            <a:r>
              <a:rPr lang="fr-FR" sz="1600" dirty="0" smtClean="0"/>
              <a:t>.</a:t>
            </a:r>
          </a:p>
          <a:p>
            <a:pPr algn="ctr"/>
            <a:r>
              <a:rPr lang="fr-FR" sz="1600" dirty="0" err="1" smtClean="0"/>
              <a:t>Used</a:t>
            </a:r>
            <a:r>
              <a:rPr lang="fr-FR" sz="1600" dirty="0" smtClean="0"/>
              <a:t> to </a:t>
            </a:r>
            <a:r>
              <a:rPr lang="fr-FR" sz="1600" dirty="0" err="1" smtClean="0"/>
              <a:t>equip</a:t>
            </a:r>
            <a:r>
              <a:rPr lang="fr-FR" sz="1600" dirty="0" smtClean="0"/>
              <a:t> new </a:t>
            </a:r>
            <a:r>
              <a:rPr lang="fr-FR" sz="1600" dirty="0" err="1" smtClean="0"/>
              <a:t>lines</a:t>
            </a:r>
            <a:r>
              <a:rPr lang="fr-FR" sz="1600" dirty="0" smtClean="0"/>
              <a:t> or </a:t>
            </a:r>
            <a:r>
              <a:rPr lang="fr-FR" sz="1600" dirty="0" err="1" smtClean="0"/>
              <a:t>retrofitting</a:t>
            </a:r>
            <a:r>
              <a:rPr lang="fr-FR" sz="1600" dirty="0" smtClean="0"/>
              <a:t> </a:t>
            </a:r>
            <a:r>
              <a:rPr lang="fr-FR" sz="1600" dirty="0" err="1" smtClean="0"/>
              <a:t>old</a:t>
            </a:r>
            <a:r>
              <a:rPr lang="fr-FR" sz="1600" dirty="0" smtClean="0"/>
              <a:t> </a:t>
            </a:r>
            <a:r>
              <a:rPr lang="fr-FR" sz="1600" dirty="0" err="1" smtClean="0"/>
              <a:t>electronics</a:t>
            </a:r>
            <a:endParaRPr lang="en-GB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724400" y="1861457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Socomate</a:t>
            </a:r>
            <a:r>
              <a:rPr lang="fr-FR" sz="1600" dirty="0" smtClean="0"/>
              <a:t> International </a:t>
            </a:r>
            <a:r>
              <a:rPr lang="fr-FR" sz="1600" dirty="0" err="1" smtClean="0"/>
              <a:t>provides</a:t>
            </a:r>
            <a:r>
              <a:rPr lang="fr-FR" sz="1600" dirty="0" smtClean="0"/>
              <a:t> </a:t>
            </a:r>
            <a:r>
              <a:rPr lang="fr-FR" sz="1600" dirty="0" err="1" smtClean="0"/>
              <a:t>complete</a:t>
            </a:r>
            <a:r>
              <a:rPr lang="fr-FR" sz="1600" dirty="0" smtClean="0"/>
              <a:t> </a:t>
            </a:r>
            <a:r>
              <a:rPr lang="fr-FR" sz="1600" dirty="0" err="1" smtClean="0"/>
              <a:t>feasability</a:t>
            </a:r>
            <a:r>
              <a:rPr lang="fr-FR" sz="1600" dirty="0" smtClean="0"/>
              <a:t> </a:t>
            </a:r>
            <a:r>
              <a:rPr lang="fr-FR" sz="1600" dirty="0" err="1" smtClean="0"/>
              <a:t>study</a:t>
            </a:r>
            <a:r>
              <a:rPr lang="fr-FR" sz="1600" dirty="0" smtClean="0"/>
              <a:t> on </a:t>
            </a:r>
            <a:r>
              <a:rPr lang="fr-FR" sz="1600" dirty="0" err="1" smtClean="0"/>
              <a:t>your</a:t>
            </a:r>
            <a:r>
              <a:rPr lang="fr-FR" sz="1600" dirty="0" smtClean="0"/>
              <a:t> </a:t>
            </a:r>
            <a:r>
              <a:rPr lang="fr-FR" sz="1600" dirty="0" err="1" smtClean="0"/>
              <a:t>products</a:t>
            </a:r>
            <a:r>
              <a:rPr lang="fr-FR" sz="1600" dirty="0" smtClean="0"/>
              <a:t>.</a:t>
            </a:r>
          </a:p>
          <a:p>
            <a:pPr algn="ctr"/>
            <a:r>
              <a:rPr lang="fr-FR" sz="1600" dirty="0" smtClean="0"/>
              <a:t>(</a:t>
            </a:r>
            <a:r>
              <a:rPr lang="fr-FR" sz="1600" dirty="0" err="1" smtClean="0"/>
              <a:t>Number</a:t>
            </a:r>
            <a:r>
              <a:rPr lang="fr-FR" sz="1600" dirty="0" smtClean="0"/>
              <a:t> of </a:t>
            </a:r>
            <a:r>
              <a:rPr lang="fr-FR" sz="1600" dirty="0" err="1" smtClean="0"/>
              <a:t>required</a:t>
            </a:r>
            <a:r>
              <a:rPr lang="fr-FR" sz="1600" dirty="0" smtClean="0"/>
              <a:t> </a:t>
            </a:r>
            <a:r>
              <a:rPr lang="fr-FR" sz="1600" dirty="0" err="1" smtClean="0"/>
              <a:t>channels</a:t>
            </a:r>
            <a:r>
              <a:rPr lang="fr-FR" sz="1600" dirty="0" smtClean="0"/>
              <a:t>, Optimal probe, </a:t>
            </a:r>
            <a:r>
              <a:rPr lang="fr-FR" sz="1600" dirty="0" err="1" smtClean="0"/>
              <a:t>number</a:t>
            </a:r>
            <a:r>
              <a:rPr lang="fr-FR" sz="1600" dirty="0" smtClean="0"/>
              <a:t> of </a:t>
            </a:r>
            <a:r>
              <a:rPr lang="fr-FR" sz="1600" dirty="0" err="1" smtClean="0"/>
              <a:t>elements</a:t>
            </a:r>
            <a:r>
              <a:rPr lang="fr-FR" sz="1600" dirty="0" smtClean="0"/>
              <a:t>, sizes, </a:t>
            </a:r>
            <a:r>
              <a:rPr lang="fr-FR" sz="1600" dirty="0" err="1" smtClean="0"/>
              <a:t>shapes</a:t>
            </a:r>
            <a:r>
              <a:rPr lang="fr-FR" sz="1600" dirty="0" smtClean="0"/>
              <a:t>, </a:t>
            </a:r>
            <a:r>
              <a:rPr lang="fr-FR" sz="1600" dirty="0" err="1" smtClean="0"/>
              <a:t>frequency</a:t>
            </a:r>
            <a:r>
              <a:rPr lang="fr-FR" sz="1600" dirty="0" smtClean="0"/>
              <a:t>, …) </a:t>
            </a:r>
            <a:r>
              <a:rPr lang="fr-FR" sz="1600" dirty="0" err="1" smtClean="0"/>
              <a:t>following</a:t>
            </a:r>
            <a:r>
              <a:rPr lang="fr-FR" sz="1600" dirty="0" smtClean="0"/>
              <a:t> </a:t>
            </a:r>
            <a:r>
              <a:rPr lang="fr-FR" sz="1600" dirty="0" err="1" smtClean="0"/>
              <a:t>your</a:t>
            </a:r>
            <a:r>
              <a:rPr lang="fr-FR" sz="1600" dirty="0" smtClean="0"/>
              <a:t> </a:t>
            </a:r>
            <a:r>
              <a:rPr lang="fr-FR" sz="1600" dirty="0" err="1" smtClean="0"/>
              <a:t>requirements</a:t>
            </a:r>
            <a:endParaRPr lang="en-GB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968343" y="1839685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Worldwide supplier of OEM UT </a:t>
            </a:r>
            <a:r>
              <a:rPr lang="fr-FR" sz="1600" dirty="0" err="1" smtClean="0"/>
              <a:t>electronics</a:t>
            </a:r>
            <a:r>
              <a:rPr lang="fr-FR" sz="1600" dirty="0" smtClean="0"/>
              <a:t>, </a:t>
            </a:r>
            <a:r>
              <a:rPr lang="fr-FR" sz="1600" dirty="0" err="1" smtClean="0"/>
              <a:t>coming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the </a:t>
            </a:r>
            <a:r>
              <a:rPr lang="fr-FR" sz="1600" dirty="0" err="1" smtClean="0"/>
              <a:t>most</a:t>
            </a:r>
            <a:r>
              <a:rPr lang="fr-FR" sz="1600" dirty="0" smtClean="0"/>
              <a:t> </a:t>
            </a:r>
            <a:r>
              <a:rPr lang="fr-FR" sz="1600" dirty="0" err="1" smtClean="0"/>
              <a:t>complete</a:t>
            </a:r>
            <a:r>
              <a:rPr lang="fr-FR" sz="1600" dirty="0" smtClean="0"/>
              <a:t> &amp; </a:t>
            </a:r>
            <a:r>
              <a:rPr lang="fr-FR" sz="1600" dirty="0" err="1" smtClean="0"/>
              <a:t>friendly</a:t>
            </a:r>
            <a:r>
              <a:rPr lang="fr-FR" sz="1600" dirty="0" smtClean="0"/>
              <a:t> SDK, to </a:t>
            </a:r>
            <a:r>
              <a:rPr lang="fr-FR" sz="1600" dirty="0" err="1" smtClean="0"/>
              <a:t>customize</a:t>
            </a:r>
            <a:r>
              <a:rPr lang="fr-FR" sz="1600" dirty="0" smtClean="0"/>
              <a:t> </a:t>
            </a:r>
            <a:r>
              <a:rPr lang="fr-FR" sz="1600" dirty="0" err="1" smtClean="0"/>
              <a:t>your</a:t>
            </a:r>
            <a:r>
              <a:rPr lang="fr-FR" sz="1600" dirty="0" smtClean="0"/>
              <a:t> </a:t>
            </a:r>
            <a:r>
              <a:rPr lang="fr-FR" sz="1600" dirty="0" err="1" smtClean="0"/>
              <a:t>own</a:t>
            </a:r>
            <a:r>
              <a:rPr lang="fr-FR" sz="1600" dirty="0" smtClean="0"/>
              <a:t> application</a:t>
            </a:r>
            <a:endParaRPr lang="en-GB" sz="1600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0" y="5770605"/>
            <a:ext cx="1220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152400" y="5923005"/>
            <a:ext cx="1220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304800" y="6075405"/>
            <a:ext cx="1220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55" y="3551830"/>
            <a:ext cx="2147186" cy="109721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65" y="3884443"/>
            <a:ext cx="104110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 smtClean="0"/>
              <a:t>Advantages and conclusion</a:t>
            </a:r>
            <a:endParaRPr lang="fr-FR" noProof="1"/>
          </a:p>
        </p:txBody>
      </p:sp>
      <p:pic>
        <p:nvPicPr>
          <p:cNvPr id="14" name="Espace réservé pour une image  13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Espace réservé du contenu 5"/>
          <p:cNvSpPr txBox="1">
            <a:spLocks/>
          </p:cNvSpPr>
          <p:nvPr/>
        </p:nvSpPr>
        <p:spPr>
          <a:xfrm>
            <a:off x="280713" y="1750899"/>
            <a:ext cx="5533191" cy="4343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lvl="2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High speed </a:t>
            </a:r>
            <a:r>
              <a:rPr lang="fr-FR" sz="1600" dirty="0" err="1" smtClean="0"/>
              <a:t>testing</a:t>
            </a:r>
            <a:r>
              <a:rPr lang="fr-FR" sz="1600" dirty="0" smtClean="0"/>
              <a:t> </a:t>
            </a:r>
            <a:r>
              <a:rPr lang="fr-FR" sz="1600" dirty="0" err="1" smtClean="0"/>
              <a:t>coming</a:t>
            </a:r>
            <a:r>
              <a:rPr lang="fr-FR" sz="1600" dirty="0" smtClean="0"/>
              <a:t> </a:t>
            </a:r>
            <a:r>
              <a:rPr lang="fr-FR" sz="1600" dirty="0" err="1" smtClean="0"/>
              <a:t>along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lots of </a:t>
            </a:r>
            <a:r>
              <a:rPr lang="fr-FR" sz="1600" dirty="0" err="1" smtClean="0"/>
              <a:t>flexibility</a:t>
            </a:r>
            <a:endParaRPr lang="fr-FR" sz="1600" dirty="0" smtClean="0"/>
          </a:p>
          <a:p>
            <a:pPr marL="1085850" lvl="2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A performance </a:t>
            </a:r>
            <a:r>
              <a:rPr lang="fr-FR" sz="1600" dirty="0" err="1" smtClean="0"/>
              <a:t>that</a:t>
            </a:r>
            <a:r>
              <a:rPr lang="fr-FR" sz="1600" dirty="0" smtClean="0"/>
              <a:t> not </a:t>
            </a:r>
            <a:r>
              <a:rPr lang="fr-FR" sz="1600" dirty="0" err="1" smtClean="0"/>
              <a:t>decrease</a:t>
            </a:r>
            <a:r>
              <a:rPr lang="fr-FR" sz="1600" dirty="0" smtClean="0"/>
              <a:t> the </a:t>
            </a:r>
            <a:r>
              <a:rPr lang="fr-FR" sz="1600" dirty="0" err="1" smtClean="0"/>
              <a:t>quality</a:t>
            </a:r>
            <a:endParaRPr lang="fr-FR" sz="1600" dirty="0" smtClean="0"/>
          </a:p>
          <a:p>
            <a:pPr marL="1085850" lvl="2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A team of experts at </a:t>
            </a:r>
            <a:r>
              <a:rPr lang="fr-FR" sz="1600" dirty="0" err="1" smtClean="0"/>
              <a:t>your</a:t>
            </a:r>
            <a:r>
              <a:rPr lang="fr-FR" sz="1600" dirty="0" smtClean="0"/>
              <a:t> service</a:t>
            </a:r>
          </a:p>
          <a:p>
            <a:pPr marL="1085850" lvl="2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 err="1" smtClean="0"/>
              <a:t>Feasability</a:t>
            </a:r>
            <a:r>
              <a:rPr lang="fr-FR" sz="1600" dirty="0" smtClean="0"/>
              <a:t> </a:t>
            </a:r>
            <a:r>
              <a:rPr lang="fr-FR" sz="1600" dirty="0" err="1" smtClean="0"/>
              <a:t>studies</a:t>
            </a:r>
            <a:r>
              <a:rPr lang="fr-FR" sz="1600" dirty="0" smtClean="0"/>
              <a:t> on </a:t>
            </a:r>
            <a:r>
              <a:rPr lang="fr-FR" sz="1600" dirty="0" err="1" smtClean="0"/>
              <a:t>samples</a:t>
            </a:r>
            <a:r>
              <a:rPr lang="fr-FR" sz="1600" dirty="0" smtClean="0"/>
              <a:t> in </a:t>
            </a:r>
            <a:r>
              <a:rPr lang="fr-FR" sz="1600" dirty="0" err="1" smtClean="0"/>
              <a:t>Socomate’s</a:t>
            </a:r>
            <a:r>
              <a:rPr lang="fr-FR" sz="1600" dirty="0" smtClean="0"/>
              <a:t> </a:t>
            </a:r>
            <a:r>
              <a:rPr lang="fr-FR" sz="1600" dirty="0" err="1" smtClean="0"/>
              <a:t>laboratory</a:t>
            </a:r>
            <a:r>
              <a:rPr lang="fr-FR" sz="1600" dirty="0" smtClean="0"/>
              <a:t>, or on-site </a:t>
            </a:r>
          </a:p>
          <a:p>
            <a:pPr marL="1085850" lvl="2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 err="1" smtClean="0"/>
              <a:t>Reducing</a:t>
            </a:r>
            <a:r>
              <a:rPr lang="fr-FR" sz="1600" dirty="0" smtClean="0"/>
              <a:t> the </a:t>
            </a:r>
            <a:r>
              <a:rPr lang="fr-FR" sz="1600" dirty="0" err="1" smtClean="0"/>
              <a:t>number</a:t>
            </a:r>
            <a:r>
              <a:rPr lang="fr-FR" sz="1600" dirty="0" smtClean="0"/>
              <a:t> of </a:t>
            </a:r>
            <a:r>
              <a:rPr lang="fr-FR" sz="1600" dirty="0" err="1" smtClean="0"/>
              <a:t>required</a:t>
            </a:r>
            <a:r>
              <a:rPr lang="fr-FR" sz="1600" dirty="0" smtClean="0"/>
              <a:t> probes and/or </a:t>
            </a:r>
            <a:r>
              <a:rPr lang="fr-FR" sz="1600" dirty="0" err="1" smtClean="0"/>
              <a:t>mechanics</a:t>
            </a:r>
            <a:endParaRPr lang="fr-FR" sz="1600" dirty="0" smtClean="0"/>
          </a:p>
          <a:p>
            <a:pPr marL="1085850" lvl="2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 err="1" smtClean="0"/>
              <a:t>Ideal</a:t>
            </a:r>
            <a:r>
              <a:rPr lang="fr-FR" sz="1600" dirty="0" smtClean="0"/>
              <a:t> for </a:t>
            </a:r>
            <a:r>
              <a:rPr lang="fr-FR" sz="1600" dirty="0" err="1" smtClean="0"/>
              <a:t>equipping</a:t>
            </a:r>
            <a:r>
              <a:rPr lang="fr-FR" sz="1600" dirty="0" smtClean="0"/>
              <a:t> new </a:t>
            </a:r>
            <a:r>
              <a:rPr lang="fr-FR" sz="1600" dirty="0" err="1" smtClean="0"/>
              <a:t>lines</a:t>
            </a:r>
            <a:r>
              <a:rPr lang="fr-FR" sz="1600" dirty="0" smtClean="0"/>
              <a:t> or </a:t>
            </a:r>
            <a:r>
              <a:rPr lang="fr-FR" sz="1600" dirty="0" err="1" smtClean="0"/>
              <a:t>retrofitting</a:t>
            </a:r>
            <a:r>
              <a:rPr lang="fr-FR" sz="1600" dirty="0" smtClean="0"/>
              <a:t> </a:t>
            </a:r>
            <a:r>
              <a:rPr lang="fr-FR" sz="1600" dirty="0" err="1" smtClean="0"/>
              <a:t>old</a:t>
            </a:r>
            <a:r>
              <a:rPr lang="fr-FR" sz="1600" dirty="0" smtClean="0"/>
              <a:t> </a:t>
            </a:r>
            <a:r>
              <a:rPr lang="fr-FR" sz="1600" dirty="0" err="1" smtClean="0"/>
              <a:t>electronics</a:t>
            </a:r>
            <a:endParaRPr lang="fr-FR" sz="160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fr-FR" sz="1600" dirty="0"/>
          </a:p>
          <a:p>
            <a:pPr lvl="2"/>
            <a:endParaRPr lang="en-GB" sz="1600" dirty="0"/>
          </a:p>
        </p:txBody>
      </p:sp>
      <p:sp>
        <p:nvSpPr>
          <p:cNvPr id="15" name="Espace réservé du contenu 3"/>
          <p:cNvSpPr txBox="1">
            <a:spLocks/>
          </p:cNvSpPr>
          <p:nvPr/>
        </p:nvSpPr>
        <p:spPr>
          <a:xfrm>
            <a:off x="7041657" y="5563903"/>
            <a:ext cx="3162548" cy="40615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</a:t>
            </a:r>
            <a:endParaRPr lang="fr-FR" sz="1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Espace réservé du contenu 3"/>
          <p:cNvSpPr txBox="1">
            <a:spLocks/>
          </p:cNvSpPr>
          <p:nvPr/>
        </p:nvSpPr>
        <p:spPr>
          <a:xfrm>
            <a:off x="327222" y="5442916"/>
            <a:ext cx="5588293" cy="40615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ctr">
              <a:buNone/>
            </a:pP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Interested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or </a:t>
            </a: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having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 </a:t>
            </a: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project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? Contact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 to have a 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 information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3134562" y="6209730"/>
            <a:ext cx="5613652" cy="53366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 smtClean="0"/>
              <a:t>Visit</a:t>
            </a:r>
            <a:r>
              <a:rPr lang="fr-FR" sz="1600" dirty="0" smtClean="0"/>
              <a:t> us : </a:t>
            </a:r>
            <a:r>
              <a:rPr lang="fr-FR" sz="1600" dirty="0" smtClean="0">
                <a:solidFill>
                  <a:schemeClr val="accent1"/>
                </a:solidFill>
                <a:hlinkClick r:id="rId3"/>
              </a:rPr>
              <a:t>www.socomate.com</a:t>
            </a:r>
            <a:endParaRPr lang="fr-FR" sz="1600" dirty="0" smtClean="0">
              <a:solidFill>
                <a:schemeClr val="accent1"/>
              </a:solidFill>
            </a:endParaRPr>
          </a:p>
          <a:p>
            <a:pPr algn="ctr"/>
            <a:r>
              <a:rPr lang="fr-FR" sz="1600" dirty="0" smtClean="0"/>
              <a:t>Sales contact : Xavier.harrich@socomate.fr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86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Summary	</a:t>
            </a:r>
            <a:endParaRPr lang="fr-FR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595959"/>
              </a:buClr>
            </a:pPr>
            <a:r>
              <a:rPr lang="fr-FR" sz="1600" noProof="1" smtClean="0"/>
              <a:t>Presentation of FAAST technology 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UT Bars inspection with multi-angle required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UT Bars inspection with multi-focus required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UT Bars inspection with multi-frequency required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Examples of feasability study on round bar with Multi-angle (A-Scans)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Results Analysis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Get a feasability study on your products with Socomate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Advantages and conclusion</a:t>
            </a:r>
            <a:endParaRPr lang="fr-FR" sz="1600" noProof="1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14" y="1749877"/>
            <a:ext cx="3831773" cy="348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226629" y="2209800"/>
            <a:ext cx="5715000" cy="338545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892629" y="2209800"/>
            <a:ext cx="4767942" cy="33854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Presentation of FAAST, patented technology</a:t>
            </a:r>
            <a:endParaRPr lang="fr-FR" noProof="1"/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1658615" y="2697603"/>
            <a:ext cx="3162548" cy="40615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dirty="0" err="1" smtClean="0"/>
              <a:t>Certified</a:t>
            </a:r>
            <a:r>
              <a:rPr lang="fr-FR" sz="1600" dirty="0" smtClean="0"/>
              <a:t> ISO 18563-1 </a:t>
            </a:r>
            <a:r>
              <a:rPr lang="fr-FR" sz="1600" dirty="0" err="1" smtClean="0"/>
              <a:t>according</a:t>
            </a:r>
            <a:r>
              <a:rPr lang="fr-FR" sz="1600" dirty="0" smtClean="0"/>
              <a:t> to </a:t>
            </a:r>
            <a:r>
              <a:rPr lang="fr-FR" sz="1600" dirty="0" err="1" smtClean="0"/>
              <a:t>Phased</a:t>
            </a:r>
            <a:r>
              <a:rPr lang="fr-FR" sz="1600" dirty="0" smtClean="0"/>
              <a:t> </a:t>
            </a:r>
            <a:r>
              <a:rPr lang="fr-FR" sz="1600" dirty="0" err="1" smtClean="0"/>
              <a:t>Array</a:t>
            </a:r>
            <a:r>
              <a:rPr lang="fr-FR" sz="1600" dirty="0" smtClean="0"/>
              <a:t> standard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411686" y="2583922"/>
            <a:ext cx="5540828" cy="2757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595959"/>
              </a:buClr>
            </a:pPr>
            <a:r>
              <a:rPr lang="fr-FR" sz="1600" noProof="1" smtClean="0">
                <a:solidFill>
                  <a:srgbClr val="0070C0"/>
                </a:solidFill>
              </a:rPr>
              <a:t>FAAST-PA</a:t>
            </a:r>
            <a:r>
              <a:rPr lang="fr-FR" sz="1600" noProof="1" smtClean="0"/>
              <a:t> is a Phased Array much more powerful than conventional ones. Due to its capacity, it provides </a:t>
            </a:r>
            <a:r>
              <a:rPr lang="fr-FR" sz="1600" noProof="1" smtClean="0">
                <a:solidFill>
                  <a:srgbClr val="0070C0"/>
                </a:solidFill>
              </a:rPr>
              <a:t>high productivity for UT testing lines</a:t>
            </a:r>
            <a:r>
              <a:rPr lang="fr-FR" sz="1600" noProof="1" smtClean="0"/>
              <a:t>, with high flexibility.</a:t>
            </a:r>
          </a:p>
          <a:p>
            <a:pPr algn="just">
              <a:buClr>
                <a:srgbClr val="595959"/>
              </a:buClr>
            </a:pPr>
            <a:r>
              <a:rPr lang="fr-FR" sz="1600" noProof="1" smtClean="0"/>
              <a:t>The product is coming with a full Software Development Kit to supply high possibility regarding application Software.</a:t>
            </a:r>
          </a:p>
          <a:p>
            <a:pPr algn="just">
              <a:buClr>
                <a:srgbClr val="595959"/>
              </a:buClr>
            </a:pPr>
            <a:r>
              <a:rPr lang="fr-FR" sz="1600" noProof="1" smtClean="0"/>
              <a:t>All parameters, such angles, are configurable through Software settings and is as easy to use as standard product, the only difference is; </a:t>
            </a:r>
            <a:r>
              <a:rPr lang="fr-FR" sz="1600" noProof="1" smtClean="0">
                <a:solidFill>
                  <a:srgbClr val="0070C0"/>
                </a:solidFill>
              </a:rPr>
              <a:t>All beams are generated simultenaously.</a:t>
            </a:r>
            <a:endParaRPr lang="fr-FR" sz="1600" noProof="1">
              <a:solidFill>
                <a:srgbClr val="0070C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10" y="3429000"/>
            <a:ext cx="3182119" cy="16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195943" y="4757057"/>
            <a:ext cx="4582886" cy="20029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231925" y="2562567"/>
            <a:ext cx="2269672" cy="206210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 err="1" smtClean="0"/>
              <a:t>Internal</a:t>
            </a:r>
            <a:r>
              <a:rPr lang="fr-FR" sz="1600" dirty="0" smtClean="0"/>
              <a:t> </a:t>
            </a:r>
            <a:r>
              <a:rPr lang="fr-FR" sz="1600" dirty="0" err="1" smtClean="0"/>
              <a:t>flaws</a:t>
            </a:r>
            <a:r>
              <a:rPr lang="fr-FR" sz="1600" dirty="0" smtClean="0"/>
              <a:t> (</a:t>
            </a:r>
            <a:r>
              <a:rPr lang="fr-FR" sz="1600" dirty="0" err="1" smtClean="0"/>
              <a:t>e.g</a:t>
            </a:r>
            <a:r>
              <a:rPr lang="fr-FR" sz="1600" dirty="0" smtClean="0"/>
              <a:t>: Inclusion, ….)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Surface </a:t>
            </a:r>
            <a:r>
              <a:rPr lang="fr-FR" sz="1600" dirty="0" err="1" smtClean="0"/>
              <a:t>defects</a:t>
            </a:r>
            <a:r>
              <a:rPr lang="fr-FR" sz="1600" dirty="0" smtClean="0"/>
              <a:t> (</a:t>
            </a:r>
            <a:r>
              <a:rPr lang="fr-FR" sz="1600" dirty="0" err="1" smtClean="0"/>
              <a:t>e.g</a:t>
            </a:r>
            <a:r>
              <a:rPr lang="fr-FR" sz="1600" dirty="0" smtClean="0"/>
              <a:t>: longitudinal and transverse cracks)</a:t>
            </a:r>
          </a:p>
          <a:p>
            <a:pPr lvl="0" algn="just"/>
            <a:endParaRPr lang="fr-FR" sz="16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sz="16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6231925" y="4743229"/>
            <a:ext cx="5783551" cy="20029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 bars inspection </a:t>
            </a:r>
            <a:r>
              <a:rPr lang="fr-FR" dirty="0" err="1" smtClean="0"/>
              <a:t>using</a:t>
            </a:r>
            <a:r>
              <a:rPr lang="fr-FR" dirty="0" smtClean="0"/>
              <a:t> Multi-angle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92563" y="4840905"/>
            <a:ext cx="5460770" cy="1600200"/>
          </a:xfrm>
        </p:spPr>
        <p:txBody>
          <a:bodyPr>
            <a:noAutofit/>
          </a:bodyPr>
          <a:lstStyle/>
          <a:p>
            <a:pPr algn="just"/>
            <a:r>
              <a:rPr lang="fr-FR" sz="1600" b="1" u="sng" dirty="0"/>
              <a:t>UT FAAST Inspection: </a:t>
            </a:r>
            <a:r>
              <a:rPr lang="fr-FR" sz="1600" dirty="0"/>
              <a:t>ONE SHOT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required</a:t>
            </a:r>
            <a:r>
              <a:rPr lang="fr-FR" sz="1600" dirty="0"/>
              <a:t> for multiple </a:t>
            </a:r>
            <a:r>
              <a:rPr lang="fr-FR" sz="1600" dirty="0" smtClean="0"/>
              <a:t>angles </a:t>
            </a:r>
            <a:r>
              <a:rPr lang="fr-FR" sz="1600" dirty="0" err="1" smtClean="0"/>
              <a:t>using</a:t>
            </a:r>
            <a:r>
              <a:rPr lang="fr-FR" sz="1600" dirty="0" smtClean="0"/>
              <a:t> </a:t>
            </a:r>
            <a:r>
              <a:rPr lang="fr-FR" sz="1600" dirty="0" err="1" smtClean="0"/>
              <a:t>only</a:t>
            </a:r>
            <a:r>
              <a:rPr lang="fr-FR" sz="1600" dirty="0" smtClean="0"/>
              <a:t> 1 PA probe, </a:t>
            </a:r>
            <a:r>
              <a:rPr lang="fr-FR" sz="1600" dirty="0" err="1" smtClean="0"/>
              <a:t>allowing</a:t>
            </a:r>
            <a:r>
              <a:rPr lang="fr-FR" sz="1600" dirty="0" smtClean="0"/>
              <a:t> </a:t>
            </a:r>
            <a:r>
              <a:rPr lang="fr-FR" sz="1600" dirty="0" err="1" smtClean="0"/>
              <a:t>thus</a:t>
            </a:r>
            <a:r>
              <a:rPr lang="fr-FR" sz="1600" dirty="0" smtClean="0"/>
              <a:t> to </a:t>
            </a:r>
            <a:r>
              <a:rPr lang="fr-FR" sz="1600" dirty="0" err="1" smtClean="0"/>
              <a:t>increase</a:t>
            </a:r>
            <a:r>
              <a:rPr lang="fr-FR" sz="1600" dirty="0" smtClean="0"/>
              <a:t> inspection speed. </a:t>
            </a:r>
          </a:p>
          <a:p>
            <a:pPr algn="just"/>
            <a:r>
              <a:rPr lang="fr-FR" sz="1600" dirty="0" smtClean="0"/>
              <a:t>For </a:t>
            </a:r>
            <a:r>
              <a:rPr lang="fr-FR" sz="1600" dirty="0" err="1" smtClean="0"/>
              <a:t>example</a:t>
            </a:r>
            <a:r>
              <a:rPr lang="fr-FR" sz="1600" dirty="0" smtClean="0"/>
              <a:t>, </a:t>
            </a:r>
            <a:r>
              <a:rPr lang="fr-FR" sz="1600" dirty="0" err="1" smtClean="0"/>
              <a:t>such</a:t>
            </a:r>
            <a:r>
              <a:rPr lang="fr-FR" sz="1600" dirty="0" smtClean="0"/>
              <a:t> configuration </a:t>
            </a:r>
            <a:r>
              <a:rPr lang="fr-FR" sz="1600" dirty="0" err="1" smtClean="0"/>
              <a:t>is</a:t>
            </a:r>
            <a:r>
              <a:rPr lang="fr-FR" sz="1600" dirty="0" smtClean="0"/>
              <a:t> 3 times </a:t>
            </a:r>
            <a:r>
              <a:rPr lang="fr-FR" sz="1600" dirty="0" err="1" smtClean="0"/>
              <a:t>faster</a:t>
            </a:r>
            <a:r>
              <a:rPr lang="fr-FR" sz="1600" dirty="0" smtClean="0"/>
              <a:t> </a:t>
            </a:r>
            <a:r>
              <a:rPr lang="fr-FR" sz="1600" dirty="0" err="1" smtClean="0"/>
              <a:t>than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conventional</a:t>
            </a:r>
            <a:r>
              <a:rPr lang="fr-FR" sz="1600" dirty="0" smtClean="0"/>
              <a:t> </a:t>
            </a:r>
            <a:r>
              <a:rPr lang="fr-FR" sz="1600" dirty="0" err="1" smtClean="0"/>
              <a:t>Phased</a:t>
            </a:r>
            <a:r>
              <a:rPr lang="fr-FR" sz="1600" dirty="0" smtClean="0"/>
              <a:t> </a:t>
            </a:r>
            <a:r>
              <a:rPr lang="fr-FR" sz="1600" dirty="0" err="1" smtClean="0"/>
              <a:t>Array</a:t>
            </a:r>
            <a:r>
              <a:rPr lang="fr-FR" sz="1600" dirty="0" smtClean="0"/>
              <a:t> inspection.</a:t>
            </a:r>
          </a:p>
          <a:p>
            <a:pPr algn="just"/>
            <a:r>
              <a:rPr lang="fr-FR" sz="1600" dirty="0" smtClean="0"/>
              <a:t>This </a:t>
            </a:r>
            <a:r>
              <a:rPr lang="fr-FR" sz="1600" dirty="0" err="1" smtClean="0"/>
              <a:t>example</a:t>
            </a:r>
            <a:r>
              <a:rPr lang="fr-FR" sz="1600" dirty="0" smtClean="0"/>
              <a:t> </a:t>
            </a:r>
            <a:r>
              <a:rPr lang="fr-FR" sz="1600" dirty="0" err="1" smtClean="0"/>
              <a:t>does</a:t>
            </a:r>
            <a:r>
              <a:rPr lang="fr-FR" sz="1600" dirty="0" smtClean="0"/>
              <a:t> not </a:t>
            </a:r>
            <a:r>
              <a:rPr lang="fr-FR" sz="1600" dirty="0" err="1" smtClean="0"/>
              <a:t>restrict</a:t>
            </a:r>
            <a:r>
              <a:rPr lang="fr-FR" sz="1600" dirty="0" smtClean="0"/>
              <a:t> the </a:t>
            </a:r>
            <a:r>
              <a:rPr lang="fr-FR" sz="1600" dirty="0" err="1" smtClean="0"/>
              <a:t>number</a:t>
            </a:r>
            <a:r>
              <a:rPr lang="fr-FR" sz="1600" dirty="0" smtClean="0"/>
              <a:t> of angles</a:t>
            </a:r>
            <a:endParaRPr lang="fr-FR" sz="1600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43" y="2321646"/>
            <a:ext cx="1619885" cy="2437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342" y="5034602"/>
            <a:ext cx="3907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Conventional PA Inspection:</a:t>
            </a:r>
            <a:r>
              <a:rPr lang="en-US" sz="1600" b="1" dirty="0" smtClean="0"/>
              <a:t> </a:t>
            </a:r>
            <a:r>
              <a:rPr lang="en-US" sz="1600" dirty="0" smtClean="0"/>
              <a:t>Several sequential shots with different angles have to be used, according to inspection needs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1019580" y="2209799"/>
            <a:ext cx="961620" cy="30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 Probe</a:t>
            </a:r>
          </a:p>
        </p:txBody>
      </p:sp>
      <p:pic>
        <p:nvPicPr>
          <p:cNvPr id="1027" name="Imag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43" y="2286000"/>
            <a:ext cx="15144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3" y="2286000"/>
            <a:ext cx="15144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91715"/>
            <a:ext cx="1511935" cy="227457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39685" y="2998113"/>
            <a:ext cx="2939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450771" y="3214693"/>
            <a:ext cx="2939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8239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smtClean="0" bmk="_Ref441487066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3</a:t>
            </a:r>
            <a:r>
              <a:rPr kumimoji="0" lang="en-US" altLang="en-US" sz="1200" b="0" i="1" u="none" strike="noStrike" cap="none" normalizeH="0" baseline="0" smtClean="0" bmk="_Ref441487066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3 Sequential (one direction) shots</a:t>
            </a:r>
            <a:r>
              <a:rPr kumimoji="0" lang="en-US" alt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922623" y="2266580"/>
            <a:ext cx="961620" cy="30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 Probe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836509" y="1633008"/>
            <a:ext cx="20187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Standard Inspection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460854" y="1621556"/>
            <a:ext cx="257726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UT FAAST </a:t>
            </a:r>
            <a:r>
              <a:rPr lang="fr-FR" sz="1600" dirty="0" err="1" smtClean="0"/>
              <a:t>Phased</a:t>
            </a:r>
            <a:r>
              <a:rPr lang="fr-FR" sz="1600" dirty="0" smtClean="0"/>
              <a:t> </a:t>
            </a:r>
            <a:r>
              <a:rPr lang="fr-FR" sz="1600" dirty="0" err="1" smtClean="0"/>
              <a:t>Array</a:t>
            </a:r>
            <a:r>
              <a:rPr lang="fr-FR" sz="1600" dirty="0" smtClean="0"/>
              <a:t>      Multi-angle</a:t>
            </a:r>
          </a:p>
        </p:txBody>
      </p:sp>
    </p:spTree>
    <p:extLst>
      <p:ext uri="{BB962C8B-B14F-4D97-AF65-F5344CB8AC3E}">
        <p14:creationId xmlns:p14="http://schemas.microsoft.com/office/powerpoint/2010/main" val="24725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 bars inspection </a:t>
            </a:r>
            <a:r>
              <a:rPr lang="fr-FR" dirty="0" err="1" smtClean="0"/>
              <a:t>using</a:t>
            </a:r>
            <a:r>
              <a:rPr lang="fr-FR" dirty="0" smtClean="0"/>
              <a:t> Multi-focus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4701" y="3836773"/>
            <a:ext cx="3562598" cy="2889518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1600" b="1" u="sng" dirty="0" err="1" smtClean="0"/>
              <a:t>Conventional</a:t>
            </a:r>
            <a:r>
              <a:rPr lang="fr-FR" sz="1600" b="1" u="sng" dirty="0" smtClean="0"/>
              <a:t> PA Inspection: </a:t>
            </a:r>
            <a:r>
              <a:rPr lang="fr-FR" sz="1600" dirty="0" err="1" smtClean="0"/>
              <a:t>Several</a:t>
            </a:r>
            <a:r>
              <a:rPr lang="fr-FR" sz="1600" dirty="0" smtClean="0"/>
              <a:t> </a:t>
            </a:r>
            <a:r>
              <a:rPr lang="fr-FR" sz="1600" dirty="0" err="1" smtClean="0"/>
              <a:t>sequential</a:t>
            </a:r>
            <a:r>
              <a:rPr lang="fr-FR" sz="1600" dirty="0" smtClean="0"/>
              <a:t> </a:t>
            </a:r>
            <a:r>
              <a:rPr lang="fr-FR" sz="1600" dirty="0" err="1" smtClean="0"/>
              <a:t>shots</a:t>
            </a:r>
            <a:r>
              <a:rPr lang="fr-FR" sz="1600" dirty="0" smtClean="0"/>
              <a:t> are </a:t>
            </a:r>
            <a:r>
              <a:rPr lang="fr-FR" sz="1600" dirty="0" err="1" smtClean="0"/>
              <a:t>required</a:t>
            </a:r>
            <a:r>
              <a:rPr lang="fr-FR" sz="1600" dirty="0" smtClean="0"/>
              <a:t>, </a:t>
            </a:r>
            <a:r>
              <a:rPr lang="fr-FR" sz="1600" dirty="0" err="1" smtClean="0"/>
              <a:t>according</a:t>
            </a:r>
            <a:r>
              <a:rPr lang="fr-FR" sz="1600" dirty="0" smtClean="0"/>
              <a:t> to the </a:t>
            </a:r>
            <a:r>
              <a:rPr lang="fr-FR" sz="1600" dirty="0" err="1" smtClean="0"/>
              <a:t>diameter</a:t>
            </a:r>
            <a:endParaRPr lang="fr-FR" sz="1600" dirty="0" smtClean="0"/>
          </a:p>
          <a:p>
            <a:pPr marL="0" indent="0" algn="just">
              <a:buNone/>
            </a:pPr>
            <a:endParaRPr lang="fr-FR" sz="1600" dirty="0" smtClean="0"/>
          </a:p>
          <a:p>
            <a:pPr algn="just"/>
            <a:r>
              <a:rPr lang="fr-FR" sz="1600" b="1" u="sng" dirty="0" smtClean="0"/>
              <a:t>UT FAAST Inspection: </a:t>
            </a:r>
            <a:r>
              <a:rPr lang="fr-FR" sz="1600" dirty="0" smtClean="0"/>
              <a:t>ONE SHOT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required</a:t>
            </a:r>
            <a:r>
              <a:rPr lang="fr-FR" sz="1600" dirty="0" smtClean="0"/>
              <a:t> for multiple </a:t>
            </a:r>
            <a:r>
              <a:rPr lang="fr-FR" sz="1600" dirty="0" err="1" smtClean="0"/>
              <a:t>focused</a:t>
            </a:r>
            <a:r>
              <a:rPr lang="fr-FR" sz="1600" dirty="0" smtClean="0"/>
              <a:t> </a:t>
            </a:r>
            <a:r>
              <a:rPr lang="fr-FR" sz="1600" dirty="0" err="1" smtClean="0"/>
              <a:t>beams</a:t>
            </a:r>
            <a:endParaRPr lang="fr-FR" sz="1600" dirty="0" smtClean="0"/>
          </a:p>
          <a:p>
            <a:pPr marL="0" indent="0">
              <a:buNone/>
            </a:pPr>
            <a:endParaRPr lang="fr-FR" sz="1400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0" y="2348781"/>
            <a:ext cx="3570515" cy="4984070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1769273" y="5195068"/>
            <a:ext cx="988932" cy="130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Accolade ouvrante 11"/>
          <p:cNvSpPr/>
          <p:nvPr/>
        </p:nvSpPr>
        <p:spPr>
          <a:xfrm>
            <a:off x="1971303" y="3494785"/>
            <a:ext cx="219847" cy="39865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ccolade ouvrante 12"/>
          <p:cNvSpPr/>
          <p:nvPr/>
        </p:nvSpPr>
        <p:spPr>
          <a:xfrm rot="10800000">
            <a:off x="2286361" y="3819101"/>
            <a:ext cx="213234" cy="705236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48588" y="3527778"/>
            <a:ext cx="100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C00000"/>
                </a:solidFill>
              </a:rPr>
              <a:t>Shot</a:t>
            </a:r>
            <a:r>
              <a:rPr lang="fr-FR" sz="1400" dirty="0" smtClean="0">
                <a:solidFill>
                  <a:srgbClr val="C00000"/>
                </a:solidFill>
              </a:rPr>
              <a:t> 1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606993" y="4023594"/>
            <a:ext cx="100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0070C0"/>
                </a:solidFill>
              </a:rPr>
              <a:t>Shot</a:t>
            </a:r>
            <a:r>
              <a:rPr lang="fr-FR" sz="1400" dirty="0" smtClean="0">
                <a:solidFill>
                  <a:srgbClr val="0070C0"/>
                </a:solidFill>
              </a:rPr>
              <a:t> 2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12508" y="2936458"/>
            <a:ext cx="355874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latin typeface="Arial Narrow" panose="020B0606020202030204" pitchFamily="34" charset="0"/>
              </a:rPr>
              <a:t>Multizone </a:t>
            </a:r>
            <a:r>
              <a:rPr lang="fr-FR" sz="2000" b="1" dirty="0" err="1" smtClean="0">
                <a:latin typeface="Arial Narrow" panose="020B0606020202030204" pitchFamily="34" charset="0"/>
              </a:rPr>
              <a:t>testing</a:t>
            </a:r>
            <a:r>
              <a:rPr lang="fr-FR" sz="2000" b="1" dirty="0" smtClean="0">
                <a:latin typeface="Arial Narrow" panose="020B0606020202030204" pitchFamily="34" charset="0"/>
              </a:rPr>
              <a:t> </a:t>
            </a:r>
            <a:r>
              <a:rPr lang="fr-FR" sz="2000" b="1" dirty="0" err="1" smtClean="0">
                <a:latin typeface="Arial Narrow" panose="020B0606020202030204" pitchFamily="34" charset="0"/>
              </a:rPr>
              <a:t>using</a:t>
            </a:r>
            <a:r>
              <a:rPr lang="fr-FR" sz="2000" b="1" dirty="0" smtClean="0">
                <a:latin typeface="Arial Narrow" panose="020B0606020202030204" pitchFamily="34" charset="0"/>
              </a:rPr>
              <a:t> </a:t>
            </a:r>
            <a:r>
              <a:rPr lang="fr-FR" sz="2000" b="1" dirty="0" err="1" smtClean="0">
                <a:latin typeface="Arial Narrow" panose="020B0606020202030204" pitchFamily="34" charset="0"/>
              </a:rPr>
              <a:t>focusing</a:t>
            </a:r>
            <a:r>
              <a:rPr lang="fr-FR" sz="2000" b="1" dirty="0" smtClean="0">
                <a:latin typeface="Arial Narrow" panose="020B0606020202030204" pitchFamily="34" charset="0"/>
              </a:rPr>
              <a:t> </a:t>
            </a:r>
            <a:r>
              <a:rPr lang="fr-FR" sz="2000" b="1" dirty="0" err="1" smtClean="0">
                <a:latin typeface="Arial Narrow" panose="020B0606020202030204" pitchFamily="34" charset="0"/>
              </a:rPr>
              <a:t>beams</a:t>
            </a:r>
            <a:endParaRPr lang="en-GB" sz="2000" b="1" dirty="0">
              <a:latin typeface="Arial Narrow" panose="020B060602020203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527399" y="2379864"/>
            <a:ext cx="979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 Probe</a:t>
            </a:r>
          </a:p>
        </p:txBody>
      </p:sp>
      <p:sp>
        <p:nvSpPr>
          <p:cNvPr id="26" name="Accolade ouvrante 25"/>
          <p:cNvSpPr/>
          <p:nvPr/>
        </p:nvSpPr>
        <p:spPr>
          <a:xfrm>
            <a:off x="1968027" y="4457552"/>
            <a:ext cx="256778" cy="772886"/>
          </a:xfrm>
          <a:prstGeom prst="leftBrac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244791" y="4679604"/>
            <a:ext cx="10058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FFC000"/>
                </a:solidFill>
              </a:rPr>
              <a:t>Shot</a:t>
            </a:r>
            <a:r>
              <a:rPr lang="fr-FR" sz="1400" dirty="0" smtClean="0">
                <a:solidFill>
                  <a:srgbClr val="FFC000"/>
                </a:solidFill>
              </a:rPr>
              <a:t> 3</a:t>
            </a:r>
            <a:endParaRPr lang="en-GB" sz="1400" dirty="0">
              <a:solidFill>
                <a:srgbClr val="FFC000"/>
              </a:solidFill>
            </a:endParaRPr>
          </a:p>
        </p:txBody>
      </p:sp>
      <p:pic>
        <p:nvPicPr>
          <p:cNvPr id="29" name="Image 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12" y="2339074"/>
            <a:ext cx="3570515" cy="4984070"/>
          </a:xfrm>
          <a:prstGeom prst="rect">
            <a:avLst/>
          </a:prstGeom>
        </p:spPr>
      </p:pic>
      <p:cxnSp>
        <p:nvCxnSpPr>
          <p:cNvPr id="30" name="Connecteur droit 29"/>
          <p:cNvCxnSpPr/>
          <p:nvPr/>
        </p:nvCxnSpPr>
        <p:spPr>
          <a:xfrm>
            <a:off x="9459293" y="5137403"/>
            <a:ext cx="988932" cy="130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Accolade ouvrante 30"/>
          <p:cNvSpPr/>
          <p:nvPr/>
        </p:nvSpPr>
        <p:spPr>
          <a:xfrm>
            <a:off x="9694623" y="3491336"/>
            <a:ext cx="236359" cy="1685664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ZoneTexte 34"/>
          <p:cNvSpPr txBox="1"/>
          <p:nvPr/>
        </p:nvSpPr>
        <p:spPr>
          <a:xfrm>
            <a:off x="10151947" y="2341778"/>
            <a:ext cx="979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 Probe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295461" y="1608000"/>
            <a:ext cx="190432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Standard Inspection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8952117" y="4165596"/>
            <a:ext cx="100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C00000"/>
                </a:solidFill>
              </a:rPr>
              <a:t>Shot</a:t>
            </a:r>
            <a:r>
              <a:rPr lang="fr-FR" sz="1400" dirty="0" smtClean="0">
                <a:solidFill>
                  <a:srgbClr val="C00000"/>
                </a:solidFill>
              </a:rPr>
              <a:t> 1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8513806" y="1617143"/>
            <a:ext cx="291972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UT FAAST </a:t>
            </a:r>
            <a:r>
              <a:rPr lang="fr-FR" sz="1600" dirty="0" err="1" smtClean="0"/>
              <a:t>Phased</a:t>
            </a:r>
            <a:r>
              <a:rPr lang="fr-FR" sz="1600" dirty="0" smtClean="0"/>
              <a:t> </a:t>
            </a:r>
            <a:r>
              <a:rPr lang="fr-FR" sz="1600" dirty="0" err="1" smtClean="0"/>
              <a:t>Array</a:t>
            </a:r>
            <a:r>
              <a:rPr lang="fr-FR" sz="1600" dirty="0" smtClean="0"/>
              <a:t>      Multi-focus</a:t>
            </a:r>
          </a:p>
        </p:txBody>
      </p:sp>
      <p:sp>
        <p:nvSpPr>
          <p:cNvPr id="42" name="Ellipse 41"/>
          <p:cNvSpPr/>
          <p:nvPr/>
        </p:nvSpPr>
        <p:spPr>
          <a:xfrm>
            <a:off x="2175994" y="3466443"/>
            <a:ext cx="96982" cy="412668"/>
          </a:xfrm>
          <a:prstGeom prst="ellipse">
            <a:avLst/>
          </a:prstGeom>
          <a:solidFill>
            <a:srgbClr val="C000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Ellipse 42"/>
          <p:cNvSpPr/>
          <p:nvPr/>
        </p:nvSpPr>
        <p:spPr>
          <a:xfrm>
            <a:off x="2174015" y="3817260"/>
            <a:ext cx="122712" cy="7080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Ellipse 43"/>
          <p:cNvSpPr/>
          <p:nvPr/>
        </p:nvSpPr>
        <p:spPr>
          <a:xfrm>
            <a:off x="2172035" y="4444672"/>
            <a:ext cx="136565" cy="7575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Ellipse 44"/>
          <p:cNvSpPr/>
          <p:nvPr/>
        </p:nvSpPr>
        <p:spPr>
          <a:xfrm>
            <a:off x="9879523" y="3486744"/>
            <a:ext cx="96982" cy="412668"/>
          </a:xfrm>
          <a:prstGeom prst="ellipse">
            <a:avLst/>
          </a:prstGeom>
          <a:solidFill>
            <a:srgbClr val="C000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Ellipse 45"/>
          <p:cNvSpPr/>
          <p:nvPr/>
        </p:nvSpPr>
        <p:spPr>
          <a:xfrm>
            <a:off x="9877544" y="3837561"/>
            <a:ext cx="122712" cy="7080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Ellipse 46"/>
          <p:cNvSpPr/>
          <p:nvPr/>
        </p:nvSpPr>
        <p:spPr>
          <a:xfrm>
            <a:off x="9875564" y="4464973"/>
            <a:ext cx="136565" cy="7575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9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146957" y="4682035"/>
            <a:ext cx="4582886" cy="20029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6246047" y="4680563"/>
            <a:ext cx="5783551" cy="20029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 dirty="0" smtClean="0"/>
              <a:t>UT bars inspection </a:t>
            </a:r>
            <a:r>
              <a:rPr lang="fr-FR" dirty="0" err="1" smtClean="0"/>
              <a:t>using</a:t>
            </a:r>
            <a:r>
              <a:rPr lang="fr-FR" dirty="0" smtClean="0"/>
              <a:t> Multi-</a:t>
            </a:r>
            <a:r>
              <a:rPr lang="fr-FR" dirty="0" err="1" smtClean="0"/>
              <a:t>frequency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645150" y="2092453"/>
            <a:ext cx="134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 Probe   </a:t>
            </a:r>
            <a:r>
              <a:rPr lang="fr-FR" sz="1400" b="1" dirty="0" smtClean="0"/>
              <a:t>2MHz</a:t>
            </a:r>
          </a:p>
        </p:txBody>
      </p:sp>
      <p:pic>
        <p:nvPicPr>
          <p:cNvPr id="12" name="Imag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5" y="2410860"/>
            <a:ext cx="1514475" cy="2282825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65" y="2421746"/>
            <a:ext cx="1514475" cy="228282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324983" y="2104487"/>
            <a:ext cx="134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 Probe         </a:t>
            </a:r>
            <a:r>
              <a:rPr lang="fr-FR" sz="1400" b="1" dirty="0" smtClean="0"/>
              <a:t>5 MHz</a:t>
            </a:r>
          </a:p>
        </p:txBody>
      </p:sp>
      <p:pic>
        <p:nvPicPr>
          <p:cNvPr id="17" name="Imag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49" y="2423218"/>
            <a:ext cx="1514475" cy="228282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9269604" y="2246268"/>
            <a:ext cx="264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 Probe – </a:t>
            </a:r>
            <a:r>
              <a:rPr lang="fr-FR" sz="1400" b="1" dirty="0" smtClean="0"/>
              <a:t>2MHz and 5MHz in one single </a:t>
            </a:r>
            <a:r>
              <a:rPr lang="fr-FR" sz="1400" b="1" dirty="0" err="1" smtClean="0"/>
              <a:t>shot</a:t>
            </a:r>
            <a:r>
              <a:rPr lang="fr-FR" sz="1400" b="1" dirty="0" smtClean="0"/>
              <a:t>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245150" y="1622711"/>
            <a:ext cx="190432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Standard Inspection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112218" y="1606848"/>
            <a:ext cx="25772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UT FAAST </a:t>
            </a:r>
            <a:r>
              <a:rPr lang="fr-FR" sz="1400" dirty="0" err="1" smtClean="0"/>
              <a:t>Phased</a:t>
            </a:r>
            <a:r>
              <a:rPr lang="fr-FR" sz="1400" dirty="0" smtClean="0"/>
              <a:t> </a:t>
            </a:r>
            <a:r>
              <a:rPr lang="fr-FR" sz="1400" dirty="0" err="1" smtClean="0"/>
              <a:t>Array</a:t>
            </a:r>
            <a:r>
              <a:rPr lang="fr-FR" sz="1400" dirty="0" smtClean="0"/>
              <a:t>      Multi-</a:t>
            </a:r>
            <a:r>
              <a:rPr lang="fr-FR" sz="1400" dirty="0" err="1" smtClean="0"/>
              <a:t>frequency</a:t>
            </a:r>
            <a:endParaRPr lang="fr-FR" sz="1400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4425431" y="1623112"/>
            <a:ext cx="262444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latin typeface="Arial Narrow" panose="020B0606020202030204" pitchFamily="34" charset="0"/>
              </a:rPr>
              <a:t>Multi-</a:t>
            </a:r>
            <a:r>
              <a:rPr lang="fr-FR" sz="2000" b="1" dirty="0" err="1" smtClean="0">
                <a:latin typeface="Arial Narrow" panose="020B0606020202030204" pitchFamily="34" charset="0"/>
              </a:rPr>
              <a:t>frequency</a:t>
            </a:r>
            <a:r>
              <a:rPr lang="fr-FR" sz="2000" b="1" dirty="0" smtClean="0">
                <a:latin typeface="Arial Narrow" panose="020B0606020202030204" pitchFamily="34" charset="0"/>
              </a:rPr>
              <a:t> for 0° inspection </a:t>
            </a:r>
            <a:endParaRPr lang="en-GB" sz="20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226" y="4749284"/>
            <a:ext cx="43784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u="sng" dirty="0" err="1" smtClean="0"/>
              <a:t>Conventional</a:t>
            </a:r>
            <a:r>
              <a:rPr lang="fr-FR" sz="1600" b="1" u="sng" dirty="0" smtClean="0"/>
              <a:t> PA Inspection</a:t>
            </a:r>
            <a:r>
              <a:rPr lang="fr-FR" sz="1600" b="1" u="sng" dirty="0"/>
              <a:t>: </a:t>
            </a:r>
            <a:r>
              <a:rPr lang="fr-FR" sz="1600" dirty="0" smtClean="0"/>
              <a:t>In the case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several</a:t>
            </a:r>
            <a:r>
              <a:rPr lang="fr-FR" sz="1600" dirty="0" smtClean="0"/>
              <a:t> </a:t>
            </a:r>
            <a:r>
              <a:rPr lang="fr-FR" sz="1600" dirty="0" err="1" smtClean="0"/>
              <a:t>frequencies</a:t>
            </a:r>
            <a:r>
              <a:rPr lang="fr-FR" sz="1600" dirty="0" smtClean="0"/>
              <a:t> are </a:t>
            </a:r>
            <a:r>
              <a:rPr lang="fr-FR" sz="1600" dirty="0" err="1" smtClean="0"/>
              <a:t>required</a:t>
            </a:r>
            <a:r>
              <a:rPr lang="fr-FR" sz="1600" dirty="0"/>
              <a:t> </a:t>
            </a:r>
            <a:r>
              <a:rPr lang="fr-FR" sz="1600" dirty="0" smtClean="0"/>
              <a:t>to </a:t>
            </a:r>
            <a:r>
              <a:rPr lang="fr-FR" sz="1600" dirty="0" err="1" smtClean="0"/>
              <a:t>inspect</a:t>
            </a:r>
            <a:r>
              <a:rPr lang="fr-FR" sz="1600" dirty="0" smtClean="0"/>
              <a:t> the </a:t>
            </a:r>
            <a:r>
              <a:rPr lang="fr-FR" sz="1600" dirty="0" err="1" smtClean="0"/>
              <a:t>product</a:t>
            </a:r>
            <a:r>
              <a:rPr lang="fr-FR" sz="1600" dirty="0" smtClean="0"/>
              <a:t>, </a:t>
            </a:r>
            <a:r>
              <a:rPr lang="fr-FR" sz="1600" dirty="0" err="1" smtClean="0"/>
              <a:t>it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possible to </a:t>
            </a:r>
            <a:r>
              <a:rPr lang="fr-FR" sz="1600" dirty="0" err="1" smtClean="0"/>
              <a:t>perform</a:t>
            </a:r>
            <a:r>
              <a:rPr lang="fr-FR" sz="1600" dirty="0" smtClean="0"/>
              <a:t> the inspection </a:t>
            </a:r>
            <a:r>
              <a:rPr lang="fr-FR" sz="1600" dirty="0" err="1" smtClean="0"/>
              <a:t>using</a:t>
            </a:r>
            <a:r>
              <a:rPr lang="fr-FR" sz="1600" dirty="0" smtClean="0"/>
              <a:t> </a:t>
            </a:r>
            <a:r>
              <a:rPr lang="fr-FR" sz="1600" dirty="0" err="1" smtClean="0"/>
              <a:t>only</a:t>
            </a:r>
            <a:r>
              <a:rPr lang="fr-FR" sz="1600" dirty="0" smtClean="0"/>
              <a:t> 1 PA probe, but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sequential</a:t>
            </a:r>
            <a:r>
              <a:rPr lang="fr-FR" sz="1600" dirty="0" smtClean="0"/>
              <a:t> shooting.</a:t>
            </a:r>
          </a:p>
          <a:p>
            <a:pPr algn="just"/>
            <a:r>
              <a:rPr lang="fr-FR" sz="1600" dirty="0" smtClean="0"/>
              <a:t>In certain case, 2 probes are </a:t>
            </a:r>
            <a:r>
              <a:rPr lang="fr-FR" sz="1600" dirty="0" err="1" smtClean="0"/>
              <a:t>used</a:t>
            </a:r>
            <a:r>
              <a:rPr lang="fr-FR" sz="1600" dirty="0" smtClean="0"/>
              <a:t> to </a:t>
            </a:r>
            <a:r>
              <a:rPr lang="fr-FR" sz="1600" dirty="0" err="1" smtClean="0"/>
              <a:t>increase</a:t>
            </a:r>
            <a:r>
              <a:rPr lang="fr-FR" sz="1600" dirty="0" smtClean="0"/>
              <a:t> the inspection speed.</a:t>
            </a:r>
            <a:endParaRPr lang="fr-FR" sz="1600" dirty="0"/>
          </a:p>
        </p:txBody>
      </p:sp>
      <p:sp>
        <p:nvSpPr>
          <p:cNvPr id="25" name="Rectangle 24"/>
          <p:cNvSpPr/>
          <p:nvPr/>
        </p:nvSpPr>
        <p:spPr>
          <a:xfrm>
            <a:off x="6437870" y="4765760"/>
            <a:ext cx="5474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u="sng" dirty="0"/>
              <a:t>UT FAAST Inspection: </a:t>
            </a:r>
            <a:r>
              <a:rPr lang="fr-FR" sz="1600" dirty="0" err="1" smtClean="0"/>
              <a:t>Using</a:t>
            </a:r>
            <a:r>
              <a:rPr lang="fr-FR" sz="1600" dirty="0" smtClean="0"/>
              <a:t> </a:t>
            </a:r>
            <a:r>
              <a:rPr lang="fr-FR" sz="1600" dirty="0" err="1" smtClean="0"/>
              <a:t>only</a:t>
            </a:r>
            <a:r>
              <a:rPr lang="fr-FR" sz="1600" dirty="0" smtClean="0"/>
              <a:t> 1 PA probe, FAAST </a:t>
            </a:r>
            <a:r>
              <a:rPr lang="fr-FR" sz="1600" dirty="0" err="1" smtClean="0"/>
              <a:t>technology</a:t>
            </a:r>
            <a:r>
              <a:rPr lang="fr-FR" sz="1600" dirty="0" smtClean="0"/>
              <a:t> </a:t>
            </a:r>
            <a:r>
              <a:rPr lang="fr-FR" sz="1600" dirty="0" err="1" smtClean="0"/>
              <a:t>allows</a:t>
            </a:r>
            <a:r>
              <a:rPr lang="fr-FR" sz="1600" dirty="0" smtClean="0"/>
              <a:t> to </a:t>
            </a:r>
            <a:r>
              <a:rPr lang="fr-FR" sz="1600" dirty="0" err="1" smtClean="0"/>
              <a:t>send</a:t>
            </a:r>
            <a:r>
              <a:rPr lang="fr-FR" sz="1600" dirty="0" smtClean="0"/>
              <a:t> 2, or more, </a:t>
            </a:r>
            <a:r>
              <a:rPr lang="fr-FR" sz="1600" dirty="0" err="1" smtClean="0"/>
              <a:t>ultrasonic</a:t>
            </a:r>
            <a:r>
              <a:rPr lang="fr-FR" sz="1600" dirty="0" smtClean="0"/>
              <a:t> </a:t>
            </a:r>
            <a:r>
              <a:rPr lang="fr-FR" sz="1600" dirty="0" err="1" smtClean="0"/>
              <a:t>beams</a:t>
            </a:r>
            <a:r>
              <a:rPr lang="fr-FR" sz="1600" dirty="0" smtClean="0"/>
              <a:t> at </a:t>
            </a:r>
            <a:r>
              <a:rPr lang="fr-FR" sz="1600" dirty="0" err="1" smtClean="0"/>
              <a:t>different</a:t>
            </a:r>
            <a:r>
              <a:rPr lang="fr-FR" sz="1600" dirty="0" smtClean="0"/>
              <a:t> </a:t>
            </a:r>
            <a:r>
              <a:rPr lang="fr-FR" sz="1600" dirty="0" err="1" smtClean="0"/>
              <a:t>frequencies</a:t>
            </a:r>
            <a:r>
              <a:rPr lang="fr-FR" sz="1600" dirty="0" smtClean="0"/>
              <a:t> in ONE single </a:t>
            </a:r>
            <a:r>
              <a:rPr lang="fr-FR" sz="1600" dirty="0" err="1" smtClean="0"/>
              <a:t>shot</a:t>
            </a:r>
            <a:r>
              <a:rPr lang="fr-FR" sz="1600" dirty="0" smtClean="0"/>
              <a:t>.</a:t>
            </a:r>
          </a:p>
          <a:p>
            <a:pPr algn="just"/>
            <a:r>
              <a:rPr lang="fr-FR" sz="1600" dirty="0" smtClean="0"/>
              <a:t>For </a:t>
            </a:r>
            <a:r>
              <a:rPr lang="fr-FR" sz="1600" dirty="0" err="1" smtClean="0"/>
              <a:t>example</a:t>
            </a:r>
            <a:r>
              <a:rPr lang="fr-FR" sz="1600" dirty="0" smtClean="0"/>
              <a:t>, multi-</a:t>
            </a:r>
            <a:r>
              <a:rPr lang="fr-FR" sz="1600" dirty="0" err="1" smtClean="0"/>
              <a:t>frequency</a:t>
            </a:r>
            <a:r>
              <a:rPr lang="fr-FR" sz="1600" dirty="0" smtClean="0"/>
              <a:t> has been </a:t>
            </a:r>
            <a:r>
              <a:rPr lang="fr-FR" sz="1600" dirty="0" err="1" smtClean="0"/>
              <a:t>used</a:t>
            </a:r>
            <a:r>
              <a:rPr lang="fr-FR" sz="1600" dirty="0" smtClean="0"/>
              <a:t> for the OCTG </a:t>
            </a:r>
            <a:r>
              <a:rPr lang="fr-FR" sz="1600" dirty="0" err="1" smtClean="0"/>
              <a:t>reference</a:t>
            </a:r>
            <a:r>
              <a:rPr lang="fr-FR" sz="1600" dirty="0" smtClean="0"/>
              <a:t>,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wall</a:t>
            </a:r>
            <a:r>
              <a:rPr lang="fr-FR" sz="1600" dirty="0" smtClean="0"/>
              <a:t> </a:t>
            </a:r>
            <a:r>
              <a:rPr lang="fr-FR" sz="1600" dirty="0" err="1" smtClean="0"/>
              <a:t>thickness</a:t>
            </a:r>
            <a:r>
              <a:rPr lang="fr-FR" sz="1600" dirty="0" smtClean="0"/>
              <a:t> </a:t>
            </a:r>
            <a:r>
              <a:rPr lang="fr-FR" sz="1600" dirty="0" err="1" smtClean="0"/>
              <a:t>measurement</a:t>
            </a:r>
            <a:r>
              <a:rPr lang="fr-FR" sz="1600" dirty="0" smtClean="0"/>
              <a:t> at 5MHz and </a:t>
            </a:r>
            <a:r>
              <a:rPr lang="fr-FR" sz="1600" dirty="0" err="1" smtClean="0"/>
              <a:t>delamination</a:t>
            </a:r>
            <a:r>
              <a:rPr lang="fr-FR" sz="1600" dirty="0" smtClean="0"/>
              <a:t> at 7,5MHz in one </a:t>
            </a:r>
            <a:r>
              <a:rPr lang="fr-FR" sz="1600" dirty="0" err="1" smtClean="0"/>
              <a:t>shot</a:t>
            </a:r>
            <a:r>
              <a:rPr lang="fr-FR" sz="1600" dirty="0" smtClean="0"/>
              <a:t>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121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noProof="1"/>
              <a:t>Results between conventional PA and FAAST-PA</a:t>
            </a:r>
            <a:endParaRPr lang="en-GB" dirty="0"/>
          </a:p>
        </p:txBody>
      </p:sp>
      <p:sp>
        <p:nvSpPr>
          <p:cNvPr id="12" name="Sous-titr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noProof="1"/>
              <a:t>Performances does not mean a decrease in Quality.</a:t>
            </a:r>
          </a:p>
          <a:p>
            <a:endParaRPr lang="en-GB" dirty="0"/>
          </a:p>
        </p:txBody>
      </p:sp>
      <p:pic>
        <p:nvPicPr>
          <p:cNvPr id="10" name="Espace réservé pour une image 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7" r="21877"/>
          <a:stretch>
            <a:fillRect/>
          </a:stretch>
        </p:blipFill>
        <p:spPr>
          <a:xfrm>
            <a:off x="8935453" y="0"/>
            <a:ext cx="325654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36" y="394645"/>
            <a:ext cx="104110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standard round bar inspection	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62200" y="19267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138" y="1766273"/>
            <a:ext cx="7975724" cy="33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43941" y="5220876"/>
            <a:ext cx="43159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round bar schema (dimensions in mm)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2515" y="13171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2515" y="17743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22515" y="63654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Example</a:t>
            </a:r>
            <a:r>
              <a:rPr lang="fr-FR" dirty="0" smtClean="0"/>
              <a:t> of A-Scans – FBH 1 </a:t>
            </a:r>
            <a:r>
              <a:rPr lang="fr-FR" dirty="0" err="1" smtClean="0"/>
              <a:t>detected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0° </a:t>
            </a:r>
            <a:r>
              <a:rPr lang="fr-FR" dirty="0" err="1" smtClean="0"/>
              <a:t>shot</a:t>
            </a:r>
            <a:endParaRPr lang="en-GB" dirty="0"/>
          </a:p>
        </p:txBody>
      </p:sp>
      <p:grpSp>
        <p:nvGrpSpPr>
          <p:cNvPr id="16" name="Groupe 15"/>
          <p:cNvGrpSpPr/>
          <p:nvPr/>
        </p:nvGrpSpPr>
        <p:grpSpPr>
          <a:xfrm rot="16200000">
            <a:off x="6845824" y="1419518"/>
            <a:ext cx="386351" cy="1057728"/>
            <a:chOff x="5138438" y="239471"/>
            <a:chExt cx="386351" cy="649713"/>
          </a:xfrm>
        </p:grpSpPr>
        <p:sp>
          <p:nvSpPr>
            <p:cNvPr id="23" name="Rectangle 22"/>
            <p:cNvSpPr/>
            <p:nvPr/>
          </p:nvSpPr>
          <p:spPr>
            <a:xfrm>
              <a:off x="5174342" y="239471"/>
              <a:ext cx="319315" cy="2031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5334000" y="457184"/>
              <a:ext cx="0" cy="43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rot="1800000">
              <a:off x="5138438" y="435413"/>
              <a:ext cx="0" cy="4320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rot="19800000">
              <a:off x="5524789" y="442669"/>
              <a:ext cx="0" cy="4320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1" name="Groupe 2050"/>
          <p:cNvGrpSpPr/>
          <p:nvPr/>
        </p:nvGrpSpPr>
        <p:grpSpPr>
          <a:xfrm>
            <a:off x="6485014" y="2378828"/>
            <a:ext cx="5366083" cy="4334808"/>
            <a:chOff x="7194886" y="2463046"/>
            <a:chExt cx="5366083" cy="4334808"/>
          </a:xfrm>
        </p:grpSpPr>
        <p:grpSp>
          <p:nvGrpSpPr>
            <p:cNvPr id="13" name="Groupe 12"/>
            <p:cNvGrpSpPr/>
            <p:nvPr/>
          </p:nvGrpSpPr>
          <p:grpSpPr>
            <a:xfrm>
              <a:off x="7194886" y="2463046"/>
              <a:ext cx="5366083" cy="4334808"/>
              <a:chOff x="7194886" y="2463046"/>
              <a:chExt cx="5366083" cy="4334808"/>
            </a:xfrm>
          </p:grpSpPr>
          <p:pic>
            <p:nvPicPr>
              <p:cNvPr id="2050" name="Image 1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0" r="14035"/>
              <a:stretch/>
            </p:blipFill>
            <p:spPr bwMode="auto">
              <a:xfrm>
                <a:off x="7194886" y="2463046"/>
                <a:ext cx="5366083" cy="22774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9" name="Image 17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1" t="9248" r="15011" b="2382"/>
              <a:stretch/>
            </p:blipFill>
            <p:spPr bwMode="auto">
              <a:xfrm>
                <a:off x="7206915" y="4752483"/>
                <a:ext cx="5342021" cy="2045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Zone de texte 2"/>
            <p:cNvSpPr txBox="1">
              <a:spLocks noChangeArrowheads="1"/>
            </p:cNvSpPr>
            <p:nvPr/>
          </p:nvSpPr>
          <p:spPr bwMode="auto">
            <a:xfrm>
              <a:off x="10331918" y="2814302"/>
              <a:ext cx="76200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FBH 1</a:t>
              </a:r>
              <a:endPara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8319563" y="2860447"/>
              <a:ext cx="1266825" cy="4381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SNR=22dB</a:t>
              </a:r>
              <a:endParaRPr kumimoji="0" lang="fr-F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Zone de texte 2"/>
            <p:cNvSpPr txBox="1">
              <a:spLocks noChangeArrowheads="1"/>
            </p:cNvSpPr>
            <p:nvPr/>
          </p:nvSpPr>
          <p:spPr bwMode="auto">
            <a:xfrm>
              <a:off x="9341318" y="4855660"/>
              <a:ext cx="1258504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 </a:t>
              </a:r>
              <a:r>
                <a:rPr kumimoji="0" lang="fr-FR" alt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Defect</a:t>
              </a:r>
              <a:endPara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 rot="16200000">
            <a:off x="691102" y="1413120"/>
            <a:ext cx="319315" cy="1057728"/>
            <a:chOff x="5174342" y="239471"/>
            <a:chExt cx="319315" cy="649713"/>
          </a:xfrm>
        </p:grpSpPr>
        <p:sp>
          <p:nvSpPr>
            <p:cNvPr id="32" name="Rectangle 31"/>
            <p:cNvSpPr/>
            <p:nvPr/>
          </p:nvSpPr>
          <p:spPr>
            <a:xfrm>
              <a:off x="5174342" y="239471"/>
              <a:ext cx="319315" cy="2031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>
              <a:off x="5334000" y="457184"/>
              <a:ext cx="0" cy="43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" name="Groupe 2047"/>
          <p:cNvGrpSpPr/>
          <p:nvPr/>
        </p:nvGrpSpPr>
        <p:grpSpPr>
          <a:xfrm>
            <a:off x="288751" y="2426320"/>
            <a:ext cx="5378115" cy="4275272"/>
            <a:chOff x="757990" y="2462412"/>
            <a:chExt cx="5378115" cy="4275272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836297" y="4435355"/>
              <a:ext cx="12668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 defect</a:t>
              </a:r>
              <a:endParaRPr kumimoji="0" lang="fr-F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757990" y="2462412"/>
              <a:ext cx="5378115" cy="4275272"/>
              <a:chOff x="721895" y="2558664"/>
              <a:chExt cx="5378115" cy="4275272"/>
            </a:xfrm>
          </p:grpSpPr>
          <p:pic>
            <p:nvPicPr>
              <p:cNvPr id="36" name="Image 35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0" r="13847"/>
              <a:stretch/>
            </p:blipFill>
            <p:spPr bwMode="auto">
              <a:xfrm>
                <a:off x="721895" y="2558664"/>
                <a:ext cx="5378115" cy="224599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7" name="Image 36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2" t="10004" r="14223"/>
              <a:stretch/>
            </p:blipFill>
            <p:spPr bwMode="auto">
              <a:xfrm>
                <a:off x="721895" y="4812631"/>
                <a:ext cx="5366084" cy="202130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38" name="Zone de texte 2"/>
            <p:cNvSpPr txBox="1">
              <a:spLocks noChangeArrowheads="1"/>
            </p:cNvSpPr>
            <p:nvPr/>
          </p:nvSpPr>
          <p:spPr bwMode="auto">
            <a:xfrm>
              <a:off x="3951171" y="2810292"/>
              <a:ext cx="76200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FBH 1</a:t>
              </a:r>
              <a:endPara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1794437" y="2820342"/>
              <a:ext cx="1266825" cy="4381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SNR=24dB</a:t>
              </a:r>
              <a:endPara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Zone de texte 2"/>
            <p:cNvSpPr txBox="1">
              <a:spLocks noChangeArrowheads="1"/>
            </p:cNvSpPr>
            <p:nvPr/>
          </p:nvSpPr>
          <p:spPr bwMode="auto">
            <a:xfrm>
              <a:off x="2659781" y="4827586"/>
              <a:ext cx="1258504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 </a:t>
              </a:r>
              <a:r>
                <a:rPr kumimoji="0" lang="fr-FR" alt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Defect</a:t>
              </a:r>
              <a:endPara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2016983" y="1765356"/>
            <a:ext cx="20187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Standard Inspection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979591" y="1669681"/>
            <a:ext cx="257726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UT FAAST </a:t>
            </a:r>
            <a:r>
              <a:rPr lang="fr-FR" sz="1600" dirty="0" err="1" smtClean="0"/>
              <a:t>Phased</a:t>
            </a:r>
            <a:r>
              <a:rPr lang="fr-FR" sz="1600" dirty="0" smtClean="0"/>
              <a:t> </a:t>
            </a:r>
            <a:r>
              <a:rPr lang="fr-FR" sz="1600" dirty="0" err="1" smtClean="0"/>
              <a:t>Array</a:t>
            </a:r>
            <a:r>
              <a:rPr lang="fr-FR" sz="1600" dirty="0" smtClean="0"/>
              <a:t>      Multi-angle</a:t>
            </a:r>
          </a:p>
        </p:txBody>
      </p:sp>
    </p:spTree>
    <p:extLst>
      <p:ext uri="{BB962C8B-B14F-4D97-AF65-F5344CB8AC3E}">
        <p14:creationId xmlns:p14="http://schemas.microsoft.com/office/powerpoint/2010/main" val="34735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2DBCA58D-250D-4B03-9133-E4987247397F}" vid="{B1105903-6ECF-477A-90BF-C7D6111C13B0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889</Words>
  <Application>Microsoft Office PowerPoint</Application>
  <PresentationFormat>Grand écran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Book Antiqua</vt:lpstr>
      <vt:lpstr>Calibri</vt:lpstr>
      <vt:lpstr>Times New Roman</vt:lpstr>
      <vt:lpstr>Sales Direction 16X9</vt:lpstr>
      <vt:lpstr>UT Phased Array inspection for billets and bars</vt:lpstr>
      <vt:lpstr>Summary </vt:lpstr>
      <vt:lpstr>Presentation of FAAST, patented technology</vt:lpstr>
      <vt:lpstr>UT bars inspection using Multi-angle</vt:lpstr>
      <vt:lpstr>UT bars inspection using Multi-focus</vt:lpstr>
      <vt:lpstr>UT bars inspection using Multi-frequency</vt:lpstr>
      <vt:lpstr>Results between conventional PA and FAAST-PA</vt:lpstr>
      <vt:lpstr>Example of standard round bar inspection </vt:lpstr>
      <vt:lpstr>Présentation PowerPoint</vt:lpstr>
      <vt:lpstr>Example of A-Scans – Notche 1 detected with oblique shot</vt:lpstr>
      <vt:lpstr>Results Analysis</vt:lpstr>
      <vt:lpstr>Results Analysis</vt:lpstr>
      <vt:lpstr>Get a feasability study </vt:lpstr>
      <vt:lpstr>Advantages and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2016-03-10T14:28:24Z</dcterms:created>
  <dcterms:modified xsi:type="dcterms:W3CDTF">2016-06-20T13:17:27Z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